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aleway"/>
      <p:regular r:id="rId22"/>
      <p:bold r:id="rId23"/>
      <p:italic r:id="rId24"/>
      <p:boldItalic r:id="rId25"/>
    </p:embeddedFont>
    <p:embeddedFont>
      <p:font typeface="Robo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regular.fntdata"/><Relationship Id="rId21" Type="http://schemas.openxmlformats.org/officeDocument/2006/relationships/slide" Target="slides/slide16.xml"/><Relationship Id="rId24" Type="http://schemas.openxmlformats.org/officeDocument/2006/relationships/font" Target="fonts/Raleway-italic.fntdata"/><Relationship Id="rId23" Type="http://schemas.openxmlformats.org/officeDocument/2006/relationships/font" Target="fonts/Raleway-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font" Target="fonts/Raleway-boldItalic.fntdata"/><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ec955a58b0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ec955a58b0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ec955a58b0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ec955a58b0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a2e02119cb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a2e02119cb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a2e02119cb_0_2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a2e02119cb_0_2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a2e02119cb_0_2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a2e02119cb_0_2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ec955a58b0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ec955a58b0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ec955a58b0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ec955a58b0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Times New Roman"/>
                <a:ea typeface="Times New Roman"/>
                <a:cs typeface="Times New Roman"/>
                <a:sym typeface="Times New Roman"/>
              </a:rPr>
              <a:t>Consistency in Participation:</a:t>
            </a:r>
            <a:endParaRPr b="1">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There is a chance that some participants might choose to discontinue their involvement in the mindfulness meditation and opt out of this experiment</a:t>
            </a:r>
            <a:r>
              <a:rPr lang="en" sz="1200">
                <a:solidFill>
                  <a:srgbClr val="374151"/>
                </a:solidFill>
                <a:latin typeface="Roboto"/>
                <a:ea typeface="Roboto"/>
                <a:cs typeface="Roboto"/>
                <a:sym typeface="Roboto"/>
              </a:rPr>
              <a:t>.</a:t>
            </a:r>
            <a:endParaRPr>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Times New Roman"/>
                <a:ea typeface="Times New Roman"/>
                <a:cs typeface="Times New Roman"/>
                <a:sym typeface="Times New Roman"/>
              </a:rPr>
              <a:t>Individual variability: </a:t>
            </a:r>
            <a:endParaRPr b="1">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There are possibilities of individual variability in how responders experience and benefit from mindfulness meditation, which might contribute to inconsistent results.</a:t>
            </a:r>
            <a:endParaRPr>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Times New Roman"/>
                <a:ea typeface="Times New Roman"/>
                <a:cs typeface="Times New Roman"/>
                <a:sym typeface="Times New Roman"/>
              </a:rPr>
              <a:t>Long-Term Sustainability</a:t>
            </a:r>
            <a:r>
              <a:rPr lang="en">
                <a:solidFill>
                  <a:schemeClr val="dk1"/>
                </a:solidFill>
                <a:latin typeface="Times New Roman"/>
                <a:ea typeface="Times New Roman"/>
                <a:cs typeface="Times New Roman"/>
                <a:sym typeface="Times New Roman"/>
              </a:rPr>
              <a:t>: The study may not account for the long-term sustainability and effectiveness of mindfulness programs within the emergency response context, and the findings might not reflect how these practices evolve over time.</a:t>
            </a:r>
            <a:endParaRPr>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Times New Roman"/>
                <a:ea typeface="Times New Roman"/>
                <a:cs typeface="Times New Roman"/>
                <a:sym typeface="Times New Roman"/>
              </a:rPr>
              <a:t>Ethical concerns: </a:t>
            </a:r>
            <a:endParaRPr b="1">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ethical concerns may occur during the meditation process, especially when considering the wellbeing of emergency responders and the potential risks associated with meditation, which may not be addressed in this research. </a:t>
            </a:r>
            <a:endParaRPr>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Times New Roman"/>
                <a:ea typeface="Times New Roman"/>
                <a:cs typeface="Times New Roman"/>
                <a:sym typeface="Times New Roman"/>
              </a:rPr>
              <a:t>Short-Term Effects: </a:t>
            </a:r>
            <a:endParaRPr b="1">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The study might focus on short-term effects of mindfulness meditation, while the long-term impact may differ. Emergency responders' experiences with meditation may evolve over time.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ec955a58b0_0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ec955a58b0_0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a2e02119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a2e02119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a2e02119cb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a2e02119cb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a2e02119cb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a2e02119cb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a2e02119cb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a2e02119cb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ec955a58b0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ec955a58b0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a345984a01_0_9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a345984a01_0_9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a3f844516c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a3f844516c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a345984a01_0_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a345984a01_0_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3.png"/><Relationship Id="rId6"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316575"/>
            <a:ext cx="9143998" cy="5688676"/>
          </a:xfrm>
          <a:prstGeom prst="rect">
            <a:avLst/>
          </a:prstGeom>
          <a:noFill/>
          <a:ln>
            <a:noFill/>
          </a:ln>
        </p:spPr>
      </p:pic>
      <p:sp>
        <p:nvSpPr>
          <p:cNvPr id="55" name="Google Shape;55;p13"/>
          <p:cNvSpPr txBox="1"/>
          <p:nvPr/>
        </p:nvSpPr>
        <p:spPr>
          <a:xfrm>
            <a:off x="437500" y="3603475"/>
            <a:ext cx="8465400" cy="104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300"/>
              </a:spcAft>
              <a:buNone/>
            </a:pPr>
            <a:r>
              <a:rPr lang="en" sz="2600">
                <a:solidFill>
                  <a:schemeClr val="dk1"/>
                </a:solidFill>
                <a:latin typeface="Times New Roman"/>
                <a:ea typeface="Times New Roman"/>
                <a:cs typeface="Times New Roman"/>
                <a:sym typeface="Times New Roman"/>
              </a:rPr>
              <a:t>The Impact of Mindfulness Meditation on Decision-Making under Stress and Sleep Quality in Firefighters</a:t>
            </a:r>
            <a:endParaRPr sz="2300">
              <a:solidFill>
                <a:schemeClr val="dk1"/>
              </a:solidFill>
            </a:endParaRPr>
          </a:p>
        </p:txBody>
      </p:sp>
      <p:sp>
        <p:nvSpPr>
          <p:cNvPr id="56" name="Google Shape;56;p13"/>
          <p:cNvSpPr txBox="1"/>
          <p:nvPr>
            <p:ph idx="4294967295" type="subTitle"/>
          </p:nvPr>
        </p:nvSpPr>
        <p:spPr>
          <a:xfrm>
            <a:off x="3197500" y="4648675"/>
            <a:ext cx="5705400" cy="357600"/>
          </a:xfrm>
          <a:prstGeom prst="rect">
            <a:avLst/>
          </a:prstGeom>
        </p:spPr>
        <p:txBody>
          <a:bodyPr anchorCtr="0" anchor="t" bIns="91425" lIns="91425" spcFirstLastPara="1" rIns="91425" wrap="square" tIns="91425">
            <a:normAutofit fontScale="70000" lnSpcReduction="20000"/>
          </a:bodyPr>
          <a:lstStyle/>
          <a:p>
            <a:pPr indent="0" lvl="0" marL="0" rtl="0" algn="r">
              <a:spcBef>
                <a:spcPts val="0"/>
              </a:spcBef>
              <a:spcAft>
                <a:spcPts val="1200"/>
              </a:spcAft>
              <a:buNone/>
            </a:pPr>
            <a:r>
              <a:rPr lang="en" sz="1700">
                <a:latin typeface="Times New Roman"/>
                <a:ea typeface="Times New Roman"/>
                <a:cs typeface="Times New Roman"/>
                <a:sym typeface="Times New Roman"/>
              </a:rPr>
              <a:t>Group 12 : Benjamin Tan, You Wu, Siyang Yu, Yuxuan Zhao</a:t>
            </a:r>
            <a:endParaRPr sz="17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7" name="Shape 137"/>
        <p:cNvGrpSpPr/>
        <p:nvPr/>
      </p:nvGrpSpPr>
      <p:grpSpPr>
        <a:xfrm>
          <a:off x="0" y="0"/>
          <a:ext cx="0" cy="0"/>
          <a:chOff x="0" y="0"/>
          <a:chExt cx="0" cy="0"/>
        </a:xfrm>
      </p:grpSpPr>
      <p:pic>
        <p:nvPicPr>
          <p:cNvPr id="138" name="Google Shape;138;p22"/>
          <p:cNvPicPr preferRelativeResize="0"/>
          <p:nvPr/>
        </p:nvPicPr>
        <p:blipFill>
          <a:blip r:embed="rId3">
            <a:alphaModFix/>
          </a:blip>
          <a:stretch>
            <a:fillRect/>
          </a:stretch>
        </p:blipFill>
        <p:spPr>
          <a:xfrm>
            <a:off x="0" y="-2"/>
            <a:ext cx="9144002" cy="947854"/>
          </a:xfrm>
          <a:prstGeom prst="rect">
            <a:avLst/>
          </a:prstGeom>
          <a:noFill/>
          <a:ln>
            <a:noFill/>
          </a:ln>
        </p:spPr>
      </p:pic>
      <p:sp>
        <p:nvSpPr>
          <p:cNvPr id="139" name="Google Shape;139;p22"/>
          <p:cNvSpPr txBox="1"/>
          <p:nvPr/>
        </p:nvSpPr>
        <p:spPr>
          <a:xfrm>
            <a:off x="224375" y="63550"/>
            <a:ext cx="7070700" cy="738900"/>
          </a:xfrm>
          <a:prstGeom prst="rect">
            <a:avLst/>
          </a:prstGeom>
          <a:noFill/>
          <a:ln>
            <a:noFill/>
          </a:ln>
          <a:effectLst>
            <a:outerShdw blurRad="57150" rotWithShape="0" algn="bl" dir="16140000" dist="1333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600">
                <a:solidFill>
                  <a:schemeClr val="dk1"/>
                </a:solidFill>
              </a:rPr>
              <a:t>Statistical Analysis Plan</a:t>
            </a:r>
            <a:endParaRPr sz="3600">
              <a:solidFill>
                <a:schemeClr val="dk1"/>
              </a:solidFill>
            </a:endParaRPr>
          </a:p>
        </p:txBody>
      </p:sp>
      <p:sp>
        <p:nvSpPr>
          <p:cNvPr id="140" name="Google Shape;140;p22"/>
          <p:cNvSpPr txBox="1"/>
          <p:nvPr/>
        </p:nvSpPr>
        <p:spPr>
          <a:xfrm>
            <a:off x="381900" y="1130125"/>
            <a:ext cx="8426100" cy="87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latin typeface="Times New Roman"/>
                <a:ea typeface="Times New Roman"/>
                <a:cs typeface="Times New Roman"/>
                <a:sym typeface="Times New Roman"/>
              </a:rPr>
              <a:t>Step 1: Descriptive statistics</a:t>
            </a:r>
            <a:endParaRPr b="1">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a:latin typeface="Times New Roman"/>
                <a:ea typeface="Times New Roman"/>
                <a:cs typeface="Times New Roman"/>
                <a:sym typeface="Times New Roman"/>
              </a:rPr>
              <a:t>For demographic attributes of the study participants, such as age, gender, fire station, rank etc</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a:latin typeface="Times New Roman"/>
                <a:ea typeface="Times New Roman"/>
                <a:cs typeface="Times New Roman"/>
                <a:sym typeface="Times New Roman"/>
              </a:rPr>
              <a:t>Mean and SD of decision accuracy, decision reaction speed scores for the treatment and control groups</a:t>
            </a:r>
            <a:endParaRPr>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a:latin typeface="Times New Roman"/>
                <a:ea typeface="Times New Roman"/>
                <a:cs typeface="Times New Roman"/>
                <a:sym typeface="Times New Roman"/>
              </a:rPr>
              <a:t>Step 2: Inferential statistics used to test research hypotheses</a:t>
            </a:r>
            <a:endParaRPr b="1">
              <a:latin typeface="Times New Roman"/>
              <a:ea typeface="Times New Roman"/>
              <a:cs typeface="Times New Roman"/>
              <a:sym typeface="Times New Roman"/>
            </a:endParaRPr>
          </a:p>
          <a:p>
            <a:pPr indent="0" lvl="0" marL="12700" rtl="0" algn="l">
              <a:lnSpc>
                <a:spcPct val="115000"/>
              </a:lnSpc>
              <a:spcBef>
                <a:spcPts val="0"/>
              </a:spcBef>
              <a:spcAft>
                <a:spcPts val="0"/>
              </a:spcAft>
              <a:buNone/>
            </a:pPr>
            <a:r>
              <a:rPr lang="en">
                <a:solidFill>
                  <a:schemeClr val="lt1"/>
                </a:solidFill>
                <a:latin typeface="Times New Roman"/>
                <a:ea typeface="Times New Roman"/>
                <a:cs typeface="Times New Roman"/>
                <a:sym typeface="Times New Roman"/>
              </a:rPr>
              <a:t>All the Research Questions will be performed with a </a:t>
            </a:r>
            <a:r>
              <a:rPr b="1" lang="en" u="sng">
                <a:solidFill>
                  <a:schemeClr val="lt1"/>
                </a:solidFill>
                <a:latin typeface="Times New Roman"/>
                <a:ea typeface="Times New Roman"/>
                <a:cs typeface="Times New Roman"/>
                <a:sym typeface="Times New Roman"/>
              </a:rPr>
              <a:t>Two sample One-sided t-test </a:t>
            </a:r>
            <a:endParaRPr u="sng">
              <a:solidFill>
                <a:schemeClr val="lt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a:latin typeface="Times New Roman"/>
                <a:ea typeface="Times New Roman"/>
                <a:cs typeface="Times New Roman"/>
                <a:sym typeface="Times New Roman"/>
              </a:rPr>
              <a:t>HA1: Greater average decision accuracy observed in the treatment group compared to the control group.</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a:latin typeface="Times New Roman"/>
                <a:ea typeface="Times New Roman"/>
                <a:cs typeface="Times New Roman"/>
                <a:sym typeface="Times New Roman"/>
              </a:rPr>
              <a:t>HA2: Greater average decision reaction speed observed in the treatment group compared to the control group.</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a:latin typeface="Times New Roman"/>
                <a:ea typeface="Times New Roman"/>
                <a:cs typeface="Times New Roman"/>
                <a:sym typeface="Times New Roman"/>
              </a:rPr>
              <a:t>HA3: Greater average sleep quality observed in the treatment group compared to the control group.</a:t>
            </a:r>
            <a:endParaRPr>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a:latin typeface="Times New Roman"/>
                <a:ea typeface="Times New Roman"/>
                <a:cs typeface="Times New Roman"/>
                <a:sym typeface="Times New Roman"/>
              </a:rPr>
              <a:t>Step 3: Effect Size Calculation</a:t>
            </a:r>
            <a:endParaRPr b="1">
              <a:latin typeface="Times New Roman"/>
              <a:ea typeface="Times New Roman"/>
              <a:cs typeface="Times New Roman"/>
              <a:sym typeface="Times New Roman"/>
            </a:endParaRPr>
          </a:p>
          <a:p>
            <a:pPr indent="0" lvl="0" marL="12700" rtl="0" algn="l">
              <a:lnSpc>
                <a:spcPct val="115000"/>
              </a:lnSpc>
              <a:spcBef>
                <a:spcPts val="0"/>
              </a:spcBef>
              <a:spcAft>
                <a:spcPts val="0"/>
              </a:spcAft>
              <a:buNone/>
            </a:pPr>
            <a:r>
              <a:rPr lang="en">
                <a:latin typeface="Times New Roman"/>
                <a:ea typeface="Times New Roman"/>
                <a:cs typeface="Times New Roman"/>
                <a:sym typeface="Times New Roman"/>
              </a:rPr>
              <a:t>Cohen's D will be calculated to estimate the size of the experiment’s effect on decision accuracy, decision reaction speed and sleep quality for the treatment group versus the control group.</a:t>
            </a:r>
            <a:endParaRPr b="1">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4" name="Shape 144"/>
        <p:cNvGrpSpPr/>
        <p:nvPr/>
      </p:nvGrpSpPr>
      <p:grpSpPr>
        <a:xfrm>
          <a:off x="0" y="0"/>
          <a:ext cx="0" cy="0"/>
          <a:chOff x="0" y="0"/>
          <a:chExt cx="0" cy="0"/>
        </a:xfrm>
      </p:grpSpPr>
      <p:sp>
        <p:nvSpPr>
          <p:cNvPr id="145" name="Google Shape;145;p23"/>
          <p:cNvSpPr txBox="1"/>
          <p:nvPr>
            <p:ph type="title"/>
          </p:nvPr>
        </p:nvSpPr>
        <p:spPr>
          <a:xfrm>
            <a:off x="232200" y="1039850"/>
            <a:ext cx="8679600" cy="118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000">
                <a:solidFill>
                  <a:schemeClr val="lt1"/>
                </a:solidFill>
                <a:latin typeface="Times New Roman"/>
                <a:ea typeface="Times New Roman"/>
                <a:cs typeface="Times New Roman"/>
                <a:sym typeface="Times New Roman"/>
              </a:rPr>
              <a:t>RQ1: Relative to firefighters who do not practice mindfulness meditation, would the mindfulness meditation program lead to better decision-making accuracy under stress among firefighters?</a:t>
            </a:r>
            <a:endParaRPr sz="2000">
              <a:solidFill>
                <a:schemeClr val="lt1"/>
              </a:solidFill>
              <a:latin typeface="Times New Roman"/>
              <a:ea typeface="Times New Roman"/>
              <a:cs typeface="Times New Roman"/>
              <a:sym typeface="Times New Roman"/>
            </a:endParaRPr>
          </a:p>
        </p:txBody>
      </p:sp>
      <p:pic>
        <p:nvPicPr>
          <p:cNvPr id="146" name="Google Shape;146;p23"/>
          <p:cNvPicPr preferRelativeResize="0"/>
          <p:nvPr/>
        </p:nvPicPr>
        <p:blipFill>
          <a:blip r:embed="rId3">
            <a:alphaModFix/>
          </a:blip>
          <a:stretch>
            <a:fillRect/>
          </a:stretch>
        </p:blipFill>
        <p:spPr>
          <a:xfrm>
            <a:off x="498775" y="2321350"/>
            <a:ext cx="6624523" cy="2684375"/>
          </a:xfrm>
          <a:prstGeom prst="rect">
            <a:avLst/>
          </a:prstGeom>
          <a:noFill/>
          <a:ln>
            <a:noFill/>
          </a:ln>
        </p:spPr>
      </p:pic>
      <p:sp>
        <p:nvSpPr>
          <p:cNvPr id="147" name="Google Shape;147;p23"/>
          <p:cNvSpPr txBox="1"/>
          <p:nvPr/>
        </p:nvSpPr>
        <p:spPr>
          <a:xfrm>
            <a:off x="6742675" y="2559575"/>
            <a:ext cx="2320800" cy="15357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2"/>
              </a:buClr>
              <a:buSzPts val="1500"/>
              <a:buFont typeface="Times New Roman"/>
              <a:buChar char="●"/>
            </a:pPr>
            <a:r>
              <a:rPr lang="en" sz="1500">
                <a:solidFill>
                  <a:schemeClr val="dk2"/>
                </a:solidFill>
                <a:latin typeface="Times New Roman"/>
                <a:ea typeface="Times New Roman"/>
                <a:cs typeface="Times New Roman"/>
                <a:sym typeface="Times New Roman"/>
              </a:rPr>
              <a:t>This simulation result support our prediction with 93.8% in True Positive </a:t>
            </a:r>
            <a:r>
              <a:rPr lang="en" sz="1500">
                <a:solidFill>
                  <a:schemeClr val="dk2"/>
                </a:solidFill>
                <a:latin typeface="Times New Roman"/>
                <a:ea typeface="Times New Roman"/>
                <a:cs typeface="Times New Roman"/>
                <a:sym typeface="Times New Roman"/>
              </a:rPr>
              <a:t>Percentage</a:t>
            </a:r>
            <a:r>
              <a:rPr lang="en" sz="1500">
                <a:solidFill>
                  <a:schemeClr val="dk2"/>
                </a:solidFill>
                <a:latin typeface="Times New Roman"/>
                <a:ea typeface="Times New Roman"/>
                <a:cs typeface="Times New Roman"/>
                <a:sym typeface="Times New Roman"/>
              </a:rPr>
              <a:t> of 93.8% </a:t>
            </a:r>
            <a:endParaRPr sz="1500">
              <a:solidFill>
                <a:schemeClr val="dk2"/>
              </a:solidFill>
              <a:latin typeface="Times New Roman"/>
              <a:ea typeface="Times New Roman"/>
              <a:cs typeface="Times New Roman"/>
              <a:sym typeface="Times New Roman"/>
            </a:endParaRPr>
          </a:p>
        </p:txBody>
      </p:sp>
      <p:pic>
        <p:nvPicPr>
          <p:cNvPr id="148" name="Google Shape;148;p23"/>
          <p:cNvPicPr preferRelativeResize="0"/>
          <p:nvPr/>
        </p:nvPicPr>
        <p:blipFill>
          <a:blip r:embed="rId4">
            <a:alphaModFix/>
          </a:blip>
          <a:stretch>
            <a:fillRect/>
          </a:stretch>
        </p:blipFill>
        <p:spPr>
          <a:xfrm>
            <a:off x="0" y="-2"/>
            <a:ext cx="9144002" cy="94785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2" name="Shape 152"/>
        <p:cNvGrpSpPr/>
        <p:nvPr/>
      </p:nvGrpSpPr>
      <p:grpSpPr>
        <a:xfrm>
          <a:off x="0" y="0"/>
          <a:ext cx="0" cy="0"/>
          <a:chOff x="0" y="0"/>
          <a:chExt cx="0" cy="0"/>
        </a:xfrm>
      </p:grpSpPr>
      <p:sp>
        <p:nvSpPr>
          <p:cNvPr id="153" name="Google Shape;153;p24"/>
          <p:cNvSpPr txBox="1"/>
          <p:nvPr>
            <p:ph type="title"/>
          </p:nvPr>
        </p:nvSpPr>
        <p:spPr>
          <a:xfrm>
            <a:off x="190200" y="1216350"/>
            <a:ext cx="8763600" cy="87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000">
                <a:solidFill>
                  <a:schemeClr val="lt1"/>
                </a:solidFill>
                <a:latin typeface="Times New Roman"/>
                <a:ea typeface="Times New Roman"/>
                <a:cs typeface="Times New Roman"/>
                <a:sym typeface="Times New Roman"/>
              </a:rPr>
              <a:t>RQ2: Relative to firefighters who do not practice mindfulness meditation, would one mindfulness meditation program lead to a better decision-making reaction time under stress among firefighters?</a:t>
            </a:r>
            <a:endParaRPr sz="2000">
              <a:solidFill>
                <a:schemeClr val="lt1"/>
              </a:solidFill>
              <a:latin typeface="Times New Roman"/>
              <a:ea typeface="Times New Roman"/>
              <a:cs typeface="Times New Roman"/>
              <a:sym typeface="Times New Roman"/>
            </a:endParaRPr>
          </a:p>
        </p:txBody>
      </p:sp>
      <p:pic>
        <p:nvPicPr>
          <p:cNvPr id="154" name="Google Shape;154;p24"/>
          <p:cNvPicPr preferRelativeResize="0"/>
          <p:nvPr/>
        </p:nvPicPr>
        <p:blipFill rotWithShape="1">
          <a:blip r:embed="rId3">
            <a:alphaModFix/>
          </a:blip>
          <a:srcRect b="10682" l="0" r="0" t="0"/>
          <a:stretch/>
        </p:blipFill>
        <p:spPr>
          <a:xfrm>
            <a:off x="399750" y="2360250"/>
            <a:ext cx="6258874" cy="2271500"/>
          </a:xfrm>
          <a:prstGeom prst="rect">
            <a:avLst/>
          </a:prstGeom>
          <a:noFill/>
          <a:ln>
            <a:noFill/>
          </a:ln>
        </p:spPr>
      </p:pic>
      <p:pic>
        <p:nvPicPr>
          <p:cNvPr id="155" name="Google Shape;155;p24"/>
          <p:cNvPicPr preferRelativeResize="0"/>
          <p:nvPr/>
        </p:nvPicPr>
        <p:blipFill>
          <a:blip r:embed="rId4">
            <a:alphaModFix/>
          </a:blip>
          <a:stretch>
            <a:fillRect/>
          </a:stretch>
        </p:blipFill>
        <p:spPr>
          <a:xfrm>
            <a:off x="476922" y="3525109"/>
            <a:ext cx="6104539" cy="1106641"/>
          </a:xfrm>
          <a:prstGeom prst="rect">
            <a:avLst/>
          </a:prstGeom>
          <a:noFill/>
          <a:ln>
            <a:noFill/>
          </a:ln>
        </p:spPr>
      </p:pic>
      <p:sp>
        <p:nvSpPr>
          <p:cNvPr id="156" name="Google Shape;156;p24"/>
          <p:cNvSpPr txBox="1"/>
          <p:nvPr/>
        </p:nvSpPr>
        <p:spPr>
          <a:xfrm>
            <a:off x="6930350" y="2360250"/>
            <a:ext cx="2021400" cy="12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Times New Roman"/>
                <a:ea typeface="Times New Roman"/>
                <a:cs typeface="Times New Roman"/>
                <a:sym typeface="Times New Roman"/>
              </a:rPr>
              <a:t>The result of this simulation indicating that there’s no effect on meditation for Firefighter’s reaction time</a:t>
            </a:r>
            <a:endParaRPr sz="1300">
              <a:solidFill>
                <a:schemeClr val="lt1"/>
              </a:solidFill>
              <a:latin typeface="Times New Roman"/>
              <a:ea typeface="Times New Roman"/>
              <a:cs typeface="Times New Roman"/>
              <a:sym typeface="Times New Roman"/>
            </a:endParaRPr>
          </a:p>
        </p:txBody>
      </p:sp>
      <p:pic>
        <p:nvPicPr>
          <p:cNvPr id="157" name="Google Shape;157;p24"/>
          <p:cNvPicPr preferRelativeResize="0"/>
          <p:nvPr/>
        </p:nvPicPr>
        <p:blipFill>
          <a:blip r:embed="rId5">
            <a:alphaModFix/>
          </a:blip>
          <a:stretch>
            <a:fillRect/>
          </a:stretch>
        </p:blipFill>
        <p:spPr>
          <a:xfrm>
            <a:off x="0" y="-2"/>
            <a:ext cx="9144002" cy="94785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1" name="Shape 161"/>
        <p:cNvGrpSpPr/>
        <p:nvPr/>
      </p:nvGrpSpPr>
      <p:grpSpPr>
        <a:xfrm>
          <a:off x="0" y="0"/>
          <a:ext cx="0" cy="0"/>
          <a:chOff x="0" y="0"/>
          <a:chExt cx="0" cy="0"/>
        </a:xfrm>
      </p:grpSpPr>
      <p:sp>
        <p:nvSpPr>
          <p:cNvPr id="162" name="Google Shape;162;p25"/>
          <p:cNvSpPr txBox="1"/>
          <p:nvPr>
            <p:ph type="title"/>
          </p:nvPr>
        </p:nvSpPr>
        <p:spPr>
          <a:xfrm>
            <a:off x="355650" y="1133050"/>
            <a:ext cx="8244600" cy="80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000">
                <a:solidFill>
                  <a:schemeClr val="lt1"/>
                </a:solidFill>
                <a:latin typeface="Times New Roman"/>
                <a:ea typeface="Times New Roman"/>
                <a:cs typeface="Times New Roman"/>
                <a:sym typeface="Times New Roman"/>
              </a:rPr>
              <a:t>RQ3: Relative to firefighters who do not practice mindfulness meditation, would one mindfulness meditation program lead to better sleep quality among firefighters?</a:t>
            </a:r>
            <a:endParaRPr sz="2000">
              <a:solidFill>
                <a:schemeClr val="lt1"/>
              </a:solidFill>
              <a:latin typeface="Times New Roman"/>
              <a:ea typeface="Times New Roman"/>
              <a:cs typeface="Times New Roman"/>
              <a:sym typeface="Times New Roman"/>
            </a:endParaRPr>
          </a:p>
        </p:txBody>
      </p:sp>
      <p:grpSp>
        <p:nvGrpSpPr>
          <p:cNvPr id="163" name="Google Shape;163;p25"/>
          <p:cNvGrpSpPr/>
          <p:nvPr/>
        </p:nvGrpSpPr>
        <p:grpSpPr>
          <a:xfrm>
            <a:off x="540999" y="2417135"/>
            <a:ext cx="5948428" cy="2100613"/>
            <a:chOff x="710200" y="1660012"/>
            <a:chExt cx="6665652" cy="2100613"/>
          </a:xfrm>
        </p:grpSpPr>
        <p:pic>
          <p:nvPicPr>
            <p:cNvPr id="164" name="Google Shape;164;p25"/>
            <p:cNvPicPr preferRelativeResize="0"/>
            <p:nvPr/>
          </p:nvPicPr>
          <p:blipFill rotWithShape="1">
            <a:blip r:embed="rId3">
              <a:alphaModFix/>
            </a:blip>
            <a:srcRect b="10257" l="0" r="0" t="0"/>
            <a:stretch/>
          </p:blipFill>
          <p:spPr>
            <a:xfrm>
              <a:off x="710200" y="1660012"/>
              <a:ext cx="6665652" cy="2100611"/>
            </a:xfrm>
            <a:prstGeom prst="rect">
              <a:avLst/>
            </a:prstGeom>
            <a:noFill/>
            <a:ln>
              <a:noFill/>
            </a:ln>
          </p:spPr>
        </p:pic>
        <p:pic>
          <p:nvPicPr>
            <p:cNvPr id="165" name="Google Shape;165;p25"/>
            <p:cNvPicPr preferRelativeResize="0"/>
            <p:nvPr/>
          </p:nvPicPr>
          <p:blipFill>
            <a:blip r:embed="rId4">
              <a:alphaModFix/>
            </a:blip>
            <a:stretch>
              <a:fillRect/>
            </a:stretch>
          </p:blipFill>
          <p:spPr>
            <a:xfrm>
              <a:off x="796865" y="2735199"/>
              <a:ext cx="6512344" cy="1025426"/>
            </a:xfrm>
            <a:prstGeom prst="rect">
              <a:avLst/>
            </a:prstGeom>
            <a:noFill/>
            <a:ln>
              <a:noFill/>
            </a:ln>
          </p:spPr>
        </p:pic>
      </p:grpSp>
      <p:sp>
        <p:nvSpPr>
          <p:cNvPr id="166" name="Google Shape;166;p25"/>
          <p:cNvSpPr txBox="1"/>
          <p:nvPr/>
        </p:nvSpPr>
        <p:spPr>
          <a:xfrm>
            <a:off x="6489425" y="2498050"/>
            <a:ext cx="2581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latin typeface="Times New Roman"/>
                <a:ea typeface="Times New Roman"/>
                <a:cs typeface="Times New Roman"/>
                <a:sym typeface="Times New Roman"/>
              </a:rPr>
              <a:t>This simulation result support our prediction with 98.6% in True Positive Percentage of 93.8% </a:t>
            </a:r>
            <a:endParaRPr/>
          </a:p>
        </p:txBody>
      </p:sp>
      <p:pic>
        <p:nvPicPr>
          <p:cNvPr id="167" name="Google Shape;167;p25"/>
          <p:cNvPicPr preferRelativeResize="0"/>
          <p:nvPr/>
        </p:nvPicPr>
        <p:blipFill>
          <a:blip r:embed="rId5">
            <a:alphaModFix/>
          </a:blip>
          <a:stretch>
            <a:fillRect/>
          </a:stretch>
        </p:blipFill>
        <p:spPr>
          <a:xfrm>
            <a:off x="0" y="-2"/>
            <a:ext cx="9144002" cy="94785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1" name="Shape 171"/>
        <p:cNvGrpSpPr/>
        <p:nvPr/>
      </p:nvGrpSpPr>
      <p:grpSpPr>
        <a:xfrm>
          <a:off x="0" y="0"/>
          <a:ext cx="0" cy="0"/>
          <a:chOff x="0" y="0"/>
          <a:chExt cx="0" cy="0"/>
        </a:xfrm>
      </p:grpSpPr>
      <p:pic>
        <p:nvPicPr>
          <p:cNvPr id="172" name="Google Shape;172;p26"/>
          <p:cNvPicPr preferRelativeResize="0"/>
          <p:nvPr/>
        </p:nvPicPr>
        <p:blipFill>
          <a:blip r:embed="rId3">
            <a:alphaModFix/>
          </a:blip>
          <a:stretch>
            <a:fillRect/>
          </a:stretch>
        </p:blipFill>
        <p:spPr>
          <a:xfrm>
            <a:off x="0" y="-2"/>
            <a:ext cx="9144002" cy="947854"/>
          </a:xfrm>
          <a:prstGeom prst="rect">
            <a:avLst/>
          </a:prstGeom>
          <a:noFill/>
          <a:ln>
            <a:noFill/>
          </a:ln>
        </p:spPr>
      </p:pic>
      <p:sp>
        <p:nvSpPr>
          <p:cNvPr id="173" name="Google Shape;173;p26"/>
          <p:cNvSpPr txBox="1"/>
          <p:nvPr/>
        </p:nvSpPr>
        <p:spPr>
          <a:xfrm>
            <a:off x="224375" y="63550"/>
            <a:ext cx="7070700" cy="738900"/>
          </a:xfrm>
          <a:prstGeom prst="rect">
            <a:avLst/>
          </a:prstGeom>
          <a:noFill/>
          <a:ln>
            <a:noFill/>
          </a:ln>
          <a:effectLst>
            <a:outerShdw blurRad="57150" rotWithShape="0" algn="bl" dir="16140000" dist="1333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600">
                <a:solidFill>
                  <a:schemeClr val="dk1"/>
                </a:solidFill>
              </a:rPr>
              <a:t>Possible Recommendations</a:t>
            </a:r>
            <a:endParaRPr sz="3600">
              <a:solidFill>
                <a:schemeClr val="dk1"/>
              </a:solidFill>
            </a:endParaRPr>
          </a:p>
        </p:txBody>
      </p:sp>
      <p:sp>
        <p:nvSpPr>
          <p:cNvPr id="174" name="Google Shape;174;p26"/>
          <p:cNvSpPr txBox="1"/>
          <p:nvPr/>
        </p:nvSpPr>
        <p:spPr>
          <a:xfrm>
            <a:off x="134325" y="947850"/>
            <a:ext cx="4350600" cy="4206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600"/>
              </a:spcBef>
              <a:spcAft>
                <a:spcPts val="0"/>
              </a:spcAft>
              <a:buNone/>
            </a:pPr>
            <a:r>
              <a:rPr b="1" lang="en">
                <a:latin typeface="Times New Roman"/>
                <a:ea typeface="Times New Roman"/>
                <a:cs typeface="Times New Roman"/>
                <a:sym typeface="Times New Roman"/>
              </a:rPr>
              <a:t>Scenario 1: Null Hypothesis Not Rejected</a:t>
            </a:r>
            <a:endParaRPr b="1">
              <a:latin typeface="Times New Roman"/>
              <a:ea typeface="Times New Roman"/>
              <a:cs typeface="Times New Roman"/>
              <a:sym typeface="Times New Roman"/>
            </a:endParaRPr>
          </a:p>
          <a:p>
            <a:pPr indent="0" lvl="0" marL="0" rtl="0" algn="just">
              <a:lnSpc>
                <a:spcPct val="115000"/>
              </a:lnSpc>
              <a:spcBef>
                <a:spcPts val="1600"/>
              </a:spcBef>
              <a:spcAft>
                <a:spcPts val="0"/>
              </a:spcAft>
              <a:buNone/>
            </a:pPr>
            <a:r>
              <a:rPr lang="en" sz="1200">
                <a:latin typeface="Times New Roman"/>
                <a:ea typeface="Times New Roman"/>
                <a:cs typeface="Times New Roman"/>
                <a:sym typeface="Times New Roman"/>
              </a:rPr>
              <a:t>If the study does not find significant evidence to reject the null hypothesis, it suggests that mindfulness meditation may not have a measurable impact on decision-making accuracy or sleep quality in emergency responders compared to the control group.</a:t>
            </a:r>
            <a:endParaRPr sz="1200">
              <a:latin typeface="Times New Roman"/>
              <a:ea typeface="Times New Roman"/>
              <a:cs typeface="Times New Roman"/>
              <a:sym typeface="Times New Roman"/>
            </a:endParaRPr>
          </a:p>
          <a:p>
            <a:pPr indent="0" lvl="0" marL="0" rtl="0" algn="just">
              <a:lnSpc>
                <a:spcPct val="115000"/>
              </a:lnSpc>
              <a:spcBef>
                <a:spcPts val="1600"/>
              </a:spcBef>
              <a:spcAft>
                <a:spcPts val="0"/>
              </a:spcAft>
              <a:buNone/>
            </a:pPr>
            <a:r>
              <a:rPr lang="en" sz="1200">
                <a:latin typeface="Times New Roman"/>
                <a:ea typeface="Times New Roman"/>
                <a:cs typeface="Times New Roman"/>
                <a:sym typeface="Times New Roman"/>
              </a:rPr>
              <a:t>In this case, we recommend broadening the scope of research to explore other potential interventions and strategies that could effectively enhance decision-making capabilities and sleep quality in emergency responders. This could include different types of stress management techniques, physical wellness programs, or cognitive-behavioral approaches.</a:t>
            </a:r>
            <a:endParaRPr sz="1200">
              <a:latin typeface="Times New Roman"/>
              <a:ea typeface="Times New Roman"/>
              <a:cs typeface="Times New Roman"/>
              <a:sym typeface="Times New Roman"/>
            </a:endParaRPr>
          </a:p>
          <a:p>
            <a:pPr indent="0" lvl="0" marL="0" rtl="0" algn="just">
              <a:lnSpc>
                <a:spcPct val="115000"/>
              </a:lnSpc>
              <a:spcBef>
                <a:spcPts val="1600"/>
              </a:spcBef>
              <a:spcAft>
                <a:spcPts val="400"/>
              </a:spcAft>
              <a:buNone/>
            </a:pPr>
            <a:r>
              <a:rPr lang="en" sz="1200">
                <a:latin typeface="Times New Roman"/>
                <a:ea typeface="Times New Roman"/>
                <a:cs typeface="Times New Roman"/>
                <a:sym typeface="Times New Roman"/>
              </a:rPr>
              <a:t>It's important to note that the lack of observed effect in this study does not categorically rule out the benefits of mindfulness; it may still have subjective or unmeasured benefits. Further research could explore these aspects or different methodologies for mindfulness training.</a:t>
            </a:r>
            <a:endParaRPr/>
          </a:p>
        </p:txBody>
      </p:sp>
      <p:sp>
        <p:nvSpPr>
          <p:cNvPr id="175" name="Google Shape;175;p26"/>
          <p:cNvSpPr txBox="1"/>
          <p:nvPr/>
        </p:nvSpPr>
        <p:spPr>
          <a:xfrm>
            <a:off x="4641000" y="947850"/>
            <a:ext cx="4350600" cy="3781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600"/>
              </a:spcBef>
              <a:spcAft>
                <a:spcPts val="0"/>
              </a:spcAft>
              <a:buNone/>
            </a:pPr>
            <a:r>
              <a:rPr b="1" lang="en">
                <a:latin typeface="Times New Roman"/>
                <a:ea typeface="Times New Roman"/>
                <a:cs typeface="Times New Roman"/>
                <a:sym typeface="Times New Roman"/>
              </a:rPr>
              <a:t>Scenario 2: Null Hypothesis Rejected</a:t>
            </a:r>
            <a:endParaRPr b="1">
              <a:latin typeface="Times New Roman"/>
              <a:ea typeface="Times New Roman"/>
              <a:cs typeface="Times New Roman"/>
              <a:sym typeface="Times New Roman"/>
            </a:endParaRPr>
          </a:p>
          <a:p>
            <a:pPr indent="0" lvl="0" marL="0" rtl="0" algn="just">
              <a:lnSpc>
                <a:spcPct val="115000"/>
              </a:lnSpc>
              <a:spcBef>
                <a:spcPts val="1600"/>
              </a:spcBef>
              <a:spcAft>
                <a:spcPts val="0"/>
              </a:spcAft>
              <a:buNone/>
            </a:pPr>
            <a:r>
              <a:rPr lang="en" sz="1200">
                <a:latin typeface="Times New Roman"/>
                <a:ea typeface="Times New Roman"/>
                <a:cs typeface="Times New Roman"/>
                <a:sym typeface="Times New Roman"/>
              </a:rPr>
              <a:t>If the null hypothesis is rejected, indicating a significant positive impact of mindfulness meditation on decision-making and sleep quality among emergency responders, we advocate for the integration of mindfulness practices into their routine training and wellness programs.</a:t>
            </a:r>
            <a:endParaRPr sz="1200">
              <a:latin typeface="Times New Roman"/>
              <a:ea typeface="Times New Roman"/>
              <a:cs typeface="Times New Roman"/>
              <a:sym typeface="Times New Roman"/>
            </a:endParaRPr>
          </a:p>
          <a:p>
            <a:pPr indent="0" lvl="0" marL="0" rtl="0" algn="just">
              <a:lnSpc>
                <a:spcPct val="115000"/>
              </a:lnSpc>
              <a:spcBef>
                <a:spcPts val="1600"/>
              </a:spcBef>
              <a:spcAft>
                <a:spcPts val="0"/>
              </a:spcAft>
              <a:buNone/>
            </a:pPr>
            <a:r>
              <a:rPr lang="en" sz="1200">
                <a:latin typeface="Times New Roman"/>
                <a:ea typeface="Times New Roman"/>
                <a:cs typeface="Times New Roman"/>
                <a:sym typeface="Times New Roman"/>
              </a:rPr>
              <a:t>It will be important to develop a structured mindfulness meditation program tailored to the unique needs and schedules of emergency responders. This program should be designed to be easily accessible and feasible to implement within their existing work structure.</a:t>
            </a:r>
            <a:endParaRPr sz="1200">
              <a:latin typeface="Times New Roman"/>
              <a:ea typeface="Times New Roman"/>
              <a:cs typeface="Times New Roman"/>
              <a:sym typeface="Times New Roman"/>
            </a:endParaRPr>
          </a:p>
          <a:p>
            <a:pPr indent="0" lvl="0" marL="0" rtl="0" algn="just">
              <a:lnSpc>
                <a:spcPct val="115000"/>
              </a:lnSpc>
              <a:spcBef>
                <a:spcPts val="1600"/>
              </a:spcBef>
              <a:spcAft>
                <a:spcPts val="400"/>
              </a:spcAft>
              <a:buNone/>
            </a:pPr>
            <a:r>
              <a:rPr lang="en" sz="1200">
                <a:latin typeface="Times New Roman"/>
                <a:ea typeface="Times New Roman"/>
                <a:cs typeface="Times New Roman"/>
                <a:sym typeface="Times New Roman"/>
              </a:rPr>
              <a:t>Additionally, we recommend ongoing research to continuously evaluate and refine the mindfulness program, ensuring its effectiveness and alignment with the evolving needs of emergency responders.</a:t>
            </a:r>
            <a:endParaRPr/>
          </a:p>
        </p:txBody>
      </p:sp>
      <p:cxnSp>
        <p:nvCxnSpPr>
          <p:cNvPr id="176" name="Google Shape;176;p26"/>
          <p:cNvCxnSpPr/>
          <p:nvPr/>
        </p:nvCxnSpPr>
        <p:spPr>
          <a:xfrm>
            <a:off x="4518675" y="1032425"/>
            <a:ext cx="0" cy="4017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0" name="Shape 180"/>
        <p:cNvGrpSpPr/>
        <p:nvPr/>
      </p:nvGrpSpPr>
      <p:grpSpPr>
        <a:xfrm>
          <a:off x="0" y="0"/>
          <a:ext cx="0" cy="0"/>
          <a:chOff x="0" y="0"/>
          <a:chExt cx="0" cy="0"/>
        </a:xfrm>
      </p:grpSpPr>
      <p:pic>
        <p:nvPicPr>
          <p:cNvPr id="181" name="Google Shape;181;p27"/>
          <p:cNvPicPr preferRelativeResize="0"/>
          <p:nvPr/>
        </p:nvPicPr>
        <p:blipFill>
          <a:blip r:embed="rId3">
            <a:alphaModFix/>
          </a:blip>
          <a:stretch>
            <a:fillRect/>
          </a:stretch>
        </p:blipFill>
        <p:spPr>
          <a:xfrm>
            <a:off x="0" y="-2"/>
            <a:ext cx="9144002" cy="947854"/>
          </a:xfrm>
          <a:prstGeom prst="rect">
            <a:avLst/>
          </a:prstGeom>
          <a:noFill/>
          <a:ln>
            <a:noFill/>
          </a:ln>
        </p:spPr>
      </p:pic>
      <p:sp>
        <p:nvSpPr>
          <p:cNvPr id="182" name="Google Shape;182;p27"/>
          <p:cNvSpPr txBox="1"/>
          <p:nvPr/>
        </p:nvSpPr>
        <p:spPr>
          <a:xfrm>
            <a:off x="224375" y="63550"/>
            <a:ext cx="7070700" cy="738900"/>
          </a:xfrm>
          <a:prstGeom prst="rect">
            <a:avLst/>
          </a:prstGeom>
          <a:noFill/>
          <a:ln>
            <a:noFill/>
          </a:ln>
          <a:effectLst>
            <a:outerShdw blurRad="57150" rotWithShape="0" algn="bl" dir="16140000" dist="1333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600">
                <a:solidFill>
                  <a:schemeClr val="dk1"/>
                </a:solidFill>
              </a:rPr>
              <a:t>Limitations and Uncertainties</a:t>
            </a:r>
            <a:endParaRPr sz="3600">
              <a:solidFill>
                <a:schemeClr val="dk1"/>
              </a:solidFill>
            </a:endParaRPr>
          </a:p>
        </p:txBody>
      </p:sp>
      <p:sp>
        <p:nvSpPr>
          <p:cNvPr id="183" name="Google Shape;183;p27"/>
          <p:cNvSpPr/>
          <p:nvPr/>
        </p:nvSpPr>
        <p:spPr>
          <a:xfrm rot="-711236">
            <a:off x="5932350" y="3008201"/>
            <a:ext cx="1350909" cy="57662"/>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7"/>
          <p:cNvSpPr/>
          <p:nvPr/>
        </p:nvSpPr>
        <p:spPr>
          <a:xfrm flipH="1" rot="711236">
            <a:off x="4647612" y="3008201"/>
            <a:ext cx="1350909" cy="57662"/>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 name="Google Shape;185;p27"/>
          <p:cNvGrpSpPr/>
          <p:nvPr/>
        </p:nvGrpSpPr>
        <p:grpSpPr>
          <a:xfrm>
            <a:off x="5052727" y="3064347"/>
            <a:ext cx="2125461" cy="1482396"/>
            <a:chOff x="5796625" y="2541798"/>
            <a:chExt cx="1712700" cy="1230715"/>
          </a:xfrm>
        </p:grpSpPr>
        <p:sp>
          <p:nvSpPr>
            <p:cNvPr id="186" name="Google Shape;186;p27"/>
            <p:cNvSpPr/>
            <p:nvPr/>
          </p:nvSpPr>
          <p:spPr>
            <a:xfrm rot="-1789476">
              <a:off x="6572742" y="2571072"/>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7"/>
            <p:cNvSpPr/>
            <p:nvPr/>
          </p:nvSpPr>
          <p:spPr>
            <a:xfrm>
              <a:off x="5796625" y="3069013"/>
              <a:ext cx="1712700" cy="703500"/>
            </a:xfrm>
            <a:prstGeom prst="roundRect">
              <a:avLst>
                <a:gd fmla="val 4485" name="adj"/>
              </a:avLst>
            </a:prstGeom>
            <a:solidFill>
              <a:srgbClr val="11869C"/>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b="1" lang="en" sz="1100">
                  <a:latin typeface="Times New Roman"/>
                  <a:ea typeface="Times New Roman"/>
                  <a:cs typeface="Times New Roman"/>
                  <a:sym typeface="Times New Roman"/>
                </a:rPr>
                <a:t>  </a:t>
              </a:r>
              <a:r>
                <a:rPr b="1" i="1" lang="en">
                  <a:latin typeface="Times New Roman"/>
                  <a:ea typeface="Times New Roman"/>
                  <a:cs typeface="Times New Roman"/>
                  <a:sym typeface="Times New Roman"/>
                </a:rPr>
                <a:t> </a:t>
              </a:r>
              <a:endParaRPr b="1" i="1">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i="1">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i="1" lang="en">
                  <a:latin typeface="Times New Roman"/>
                  <a:ea typeface="Times New Roman"/>
                  <a:cs typeface="Times New Roman"/>
                  <a:sym typeface="Times New Roman"/>
                </a:rPr>
                <a:t>     </a:t>
              </a:r>
              <a:r>
                <a:rPr b="1" i="1" lang="en" sz="1300">
                  <a:solidFill>
                    <a:schemeClr val="lt1"/>
                  </a:solidFill>
                  <a:latin typeface="Times New Roman"/>
                  <a:ea typeface="Times New Roman"/>
                  <a:cs typeface="Times New Roman"/>
                  <a:sym typeface="Times New Roman"/>
                </a:rPr>
                <a:t> Ethical concerns</a:t>
              </a:r>
              <a:endParaRPr i="1" sz="17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8" name="Google Shape;188;p27"/>
            <p:cNvSpPr/>
            <p:nvPr/>
          </p:nvSpPr>
          <p:spPr>
            <a:xfrm>
              <a:off x="6607975" y="3004364"/>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 name="Google Shape;189;p27"/>
          <p:cNvSpPr/>
          <p:nvPr/>
        </p:nvSpPr>
        <p:spPr>
          <a:xfrm rot="-711236">
            <a:off x="3214138" y="3008201"/>
            <a:ext cx="1350909" cy="57662"/>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 name="Google Shape;190;p27"/>
          <p:cNvGrpSpPr/>
          <p:nvPr/>
        </p:nvGrpSpPr>
        <p:grpSpPr>
          <a:xfrm>
            <a:off x="3588900" y="1598000"/>
            <a:ext cx="2125313" cy="1411823"/>
            <a:chOff x="4409293" y="1219943"/>
            <a:chExt cx="1892700" cy="1246753"/>
          </a:xfrm>
        </p:grpSpPr>
        <p:sp>
          <p:nvSpPr>
            <p:cNvPr id="191" name="Google Shape;191;p27"/>
            <p:cNvSpPr/>
            <p:nvPr/>
          </p:nvSpPr>
          <p:spPr>
            <a:xfrm rot="-1789476">
              <a:off x="5185416" y="2276970"/>
              <a:ext cx="160451" cy="160451"/>
            </a:xfrm>
            <a:prstGeom prst="ellipse">
              <a:avLst/>
            </a:prstGeom>
            <a:solidFill>
              <a:srgbClr val="FFFFFF"/>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7"/>
            <p:cNvSpPr/>
            <p:nvPr/>
          </p:nvSpPr>
          <p:spPr>
            <a:xfrm>
              <a:off x="4409293" y="1219943"/>
              <a:ext cx="1892700" cy="703500"/>
            </a:xfrm>
            <a:prstGeom prst="roundRect">
              <a:avLst>
                <a:gd fmla="val 4485" name="adj"/>
              </a:avLst>
            </a:prstGeom>
            <a:solidFill>
              <a:srgbClr val="1186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b="1" i="1" lang="en" sz="1300">
                  <a:solidFill>
                    <a:schemeClr val="lt1"/>
                  </a:solidFill>
                  <a:latin typeface="Times New Roman"/>
                  <a:ea typeface="Times New Roman"/>
                  <a:cs typeface="Times New Roman"/>
                  <a:sym typeface="Times New Roman"/>
                </a:rPr>
                <a:t>  Long-Term Sustainability</a:t>
              </a:r>
              <a:endParaRPr i="1" sz="1600">
                <a:solidFill>
                  <a:schemeClr val="lt1"/>
                </a:solidFill>
              </a:endParaRPr>
            </a:p>
            <a:p>
              <a:pPr indent="0" lvl="0" marL="0" rtl="0" algn="l">
                <a:spcBef>
                  <a:spcPts val="0"/>
                </a:spcBef>
                <a:spcAft>
                  <a:spcPts val="0"/>
                </a:spcAft>
                <a:buNone/>
              </a:pPr>
              <a:r>
                <a:t/>
              </a:r>
              <a:endParaRPr i="1"/>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3" name="Google Shape;193;p27"/>
            <p:cNvSpPr/>
            <p:nvPr/>
          </p:nvSpPr>
          <p:spPr>
            <a:xfrm rot="10800000">
              <a:off x="5220625" y="1919036"/>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 name="Google Shape;194;p27"/>
          <p:cNvSpPr/>
          <p:nvPr/>
        </p:nvSpPr>
        <p:spPr>
          <a:xfrm flipH="1" rot="711236">
            <a:off x="1846258" y="3008201"/>
            <a:ext cx="1350909" cy="57662"/>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195" name="Google Shape;195;p27"/>
          <p:cNvGrpSpPr/>
          <p:nvPr/>
        </p:nvGrpSpPr>
        <p:grpSpPr>
          <a:xfrm>
            <a:off x="6338800" y="1598000"/>
            <a:ext cx="2032119" cy="1411822"/>
            <a:chOff x="4409292" y="1219944"/>
            <a:chExt cx="1712700" cy="1246752"/>
          </a:xfrm>
        </p:grpSpPr>
        <p:sp>
          <p:nvSpPr>
            <p:cNvPr id="196" name="Google Shape;196;p27"/>
            <p:cNvSpPr/>
            <p:nvPr/>
          </p:nvSpPr>
          <p:spPr>
            <a:xfrm rot="-1789476">
              <a:off x="5185416" y="2276970"/>
              <a:ext cx="160451" cy="160451"/>
            </a:xfrm>
            <a:prstGeom prst="ellipse">
              <a:avLst/>
            </a:prstGeom>
            <a:solidFill>
              <a:srgbClr val="FFFFFF"/>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7"/>
            <p:cNvSpPr/>
            <p:nvPr/>
          </p:nvSpPr>
          <p:spPr>
            <a:xfrm>
              <a:off x="4409292" y="1219944"/>
              <a:ext cx="1712700" cy="703500"/>
            </a:xfrm>
            <a:prstGeom prst="roundRect">
              <a:avLst>
                <a:gd fmla="val 4485" name="adj"/>
              </a:avLst>
            </a:prstGeom>
            <a:solidFill>
              <a:srgbClr val="1186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i="1"/>
            </a:p>
            <a:p>
              <a:pPr indent="0" lvl="0" marL="0" rtl="0" algn="l">
                <a:lnSpc>
                  <a:spcPct val="115000"/>
                </a:lnSpc>
                <a:spcBef>
                  <a:spcPts val="0"/>
                </a:spcBef>
                <a:spcAft>
                  <a:spcPts val="0"/>
                </a:spcAft>
                <a:buNone/>
              </a:pPr>
              <a:r>
                <a:rPr b="1" i="1" lang="en" sz="1100">
                  <a:latin typeface="Times New Roman"/>
                  <a:ea typeface="Times New Roman"/>
                  <a:cs typeface="Times New Roman"/>
                  <a:sym typeface="Times New Roman"/>
                </a:rPr>
                <a:t>  </a:t>
              </a:r>
              <a:r>
                <a:rPr b="1" i="1" lang="en" sz="1300">
                  <a:solidFill>
                    <a:schemeClr val="lt1"/>
                  </a:solidFill>
                  <a:latin typeface="Times New Roman"/>
                  <a:ea typeface="Times New Roman"/>
                  <a:cs typeface="Times New Roman"/>
                  <a:sym typeface="Times New Roman"/>
                </a:rPr>
                <a:t> Short-Term Effects</a:t>
              </a:r>
              <a:endParaRPr i="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8" name="Google Shape;198;p27"/>
            <p:cNvSpPr/>
            <p:nvPr/>
          </p:nvSpPr>
          <p:spPr>
            <a:xfrm rot="10800000">
              <a:off x="5220625" y="1919036"/>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 name="Google Shape;199;p27"/>
          <p:cNvGrpSpPr/>
          <p:nvPr/>
        </p:nvGrpSpPr>
        <p:grpSpPr>
          <a:xfrm>
            <a:off x="847950" y="1639750"/>
            <a:ext cx="2125468" cy="1411822"/>
            <a:chOff x="1637478" y="1219944"/>
            <a:chExt cx="1754700" cy="1246752"/>
          </a:xfrm>
        </p:grpSpPr>
        <p:sp>
          <p:nvSpPr>
            <p:cNvPr id="200" name="Google Shape;200;p27"/>
            <p:cNvSpPr/>
            <p:nvPr/>
          </p:nvSpPr>
          <p:spPr>
            <a:xfrm>
              <a:off x="1637478" y="1219944"/>
              <a:ext cx="1754700" cy="703500"/>
            </a:xfrm>
            <a:prstGeom prst="roundRect">
              <a:avLst>
                <a:gd fmla="val 4485" name="adj"/>
              </a:avLst>
            </a:prstGeom>
            <a:solidFill>
              <a:srgbClr val="1186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t/>
              </a:r>
              <a:endParaRPr b="1" i="1" sz="1200">
                <a:solidFill>
                  <a:schemeClr val="lt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i="1" sz="1200">
                <a:solidFill>
                  <a:schemeClr val="lt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i="1" lang="en" sz="1300">
                  <a:solidFill>
                    <a:schemeClr val="lt1"/>
                  </a:solidFill>
                  <a:latin typeface="Times New Roman"/>
                  <a:ea typeface="Times New Roman"/>
                  <a:cs typeface="Times New Roman"/>
                  <a:sym typeface="Times New Roman"/>
                </a:rPr>
                <a:t>Participation Consistency </a:t>
              </a:r>
              <a:endParaRPr i="1" sz="1600">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1" name="Google Shape;201;p27"/>
            <p:cNvSpPr/>
            <p:nvPr/>
          </p:nvSpPr>
          <p:spPr>
            <a:xfrm rot="10800000">
              <a:off x="2448800" y="1919036"/>
              <a:ext cx="90000" cy="675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7"/>
            <p:cNvSpPr/>
            <p:nvPr/>
          </p:nvSpPr>
          <p:spPr>
            <a:xfrm rot="-1789476">
              <a:off x="2410765" y="2276970"/>
              <a:ext cx="160451" cy="160451"/>
            </a:xfrm>
            <a:prstGeom prst="ellipse">
              <a:avLst/>
            </a:prstGeom>
            <a:solidFill>
              <a:srgbClr val="FFFFFF"/>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27"/>
          <p:cNvGrpSpPr/>
          <p:nvPr/>
        </p:nvGrpSpPr>
        <p:grpSpPr>
          <a:xfrm>
            <a:off x="2083391" y="3064252"/>
            <a:ext cx="2058494" cy="1466397"/>
            <a:chOff x="3021975" y="2541798"/>
            <a:chExt cx="1712700" cy="1230715"/>
          </a:xfrm>
        </p:grpSpPr>
        <p:sp>
          <p:nvSpPr>
            <p:cNvPr id="204" name="Google Shape;204;p27"/>
            <p:cNvSpPr/>
            <p:nvPr/>
          </p:nvSpPr>
          <p:spPr>
            <a:xfrm rot="-1789476">
              <a:off x="3798091" y="2571072"/>
              <a:ext cx="160451" cy="160451"/>
            </a:xfrm>
            <a:prstGeom prst="ellipse">
              <a:avLst/>
            </a:prstGeom>
            <a:solidFill>
              <a:schemeClr val="dk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7"/>
            <p:cNvSpPr/>
            <p:nvPr/>
          </p:nvSpPr>
          <p:spPr>
            <a:xfrm>
              <a:off x="3021975" y="3069013"/>
              <a:ext cx="1712700" cy="703500"/>
            </a:xfrm>
            <a:prstGeom prst="roundRect">
              <a:avLst>
                <a:gd fmla="val 4485" name="adj"/>
              </a:avLst>
            </a:prstGeom>
            <a:solidFill>
              <a:srgbClr val="1186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ctr">
                <a:lnSpc>
                  <a:spcPct val="115000"/>
                </a:lnSpc>
                <a:spcBef>
                  <a:spcPts val="0"/>
                </a:spcBef>
                <a:spcAft>
                  <a:spcPts val="0"/>
                </a:spcAft>
                <a:buNone/>
              </a:pPr>
              <a:r>
                <a:rPr b="1" i="1" lang="en" sz="1300">
                  <a:solidFill>
                    <a:schemeClr val="lt1"/>
                  </a:solidFill>
                  <a:latin typeface="Times New Roman"/>
                  <a:ea typeface="Times New Roman"/>
                  <a:cs typeface="Times New Roman"/>
                  <a:sym typeface="Times New Roman"/>
                </a:rPr>
                <a:t>Individual variability</a:t>
              </a:r>
              <a:endParaRPr i="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6" name="Google Shape;206;p27"/>
            <p:cNvSpPr/>
            <p:nvPr/>
          </p:nvSpPr>
          <p:spPr>
            <a:xfrm>
              <a:off x="3833325" y="3004364"/>
              <a:ext cx="90000" cy="67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0" name="Shape 210"/>
        <p:cNvGrpSpPr/>
        <p:nvPr/>
      </p:nvGrpSpPr>
      <p:grpSpPr>
        <a:xfrm>
          <a:off x="0" y="0"/>
          <a:ext cx="0" cy="0"/>
          <a:chOff x="0" y="0"/>
          <a:chExt cx="0" cy="0"/>
        </a:xfrm>
      </p:grpSpPr>
      <p:pic>
        <p:nvPicPr>
          <p:cNvPr id="211" name="Google Shape;211;p28"/>
          <p:cNvPicPr preferRelativeResize="0"/>
          <p:nvPr/>
        </p:nvPicPr>
        <p:blipFill>
          <a:blip r:embed="rId3">
            <a:alphaModFix/>
          </a:blip>
          <a:stretch>
            <a:fillRect/>
          </a:stretch>
        </p:blipFill>
        <p:spPr>
          <a:xfrm>
            <a:off x="0" y="-2"/>
            <a:ext cx="9144002" cy="947854"/>
          </a:xfrm>
          <a:prstGeom prst="rect">
            <a:avLst/>
          </a:prstGeom>
          <a:noFill/>
          <a:ln>
            <a:noFill/>
          </a:ln>
        </p:spPr>
      </p:pic>
      <p:sp>
        <p:nvSpPr>
          <p:cNvPr id="212" name="Google Shape;212;p28"/>
          <p:cNvSpPr txBox="1"/>
          <p:nvPr/>
        </p:nvSpPr>
        <p:spPr>
          <a:xfrm>
            <a:off x="224375" y="63550"/>
            <a:ext cx="7070700" cy="738900"/>
          </a:xfrm>
          <a:prstGeom prst="rect">
            <a:avLst/>
          </a:prstGeom>
          <a:noFill/>
          <a:ln>
            <a:noFill/>
          </a:ln>
          <a:effectLst>
            <a:outerShdw blurRad="57150" rotWithShape="0" algn="bl" dir="16140000" dist="1333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600">
                <a:solidFill>
                  <a:schemeClr val="dk1"/>
                </a:solidFill>
              </a:rPr>
              <a:t>Conclusion</a:t>
            </a:r>
            <a:endParaRPr sz="3600">
              <a:solidFill>
                <a:schemeClr val="dk1"/>
              </a:solidFill>
            </a:endParaRPr>
          </a:p>
        </p:txBody>
      </p:sp>
      <p:sp>
        <p:nvSpPr>
          <p:cNvPr id="213" name="Google Shape;213;p28"/>
          <p:cNvSpPr txBox="1"/>
          <p:nvPr/>
        </p:nvSpPr>
        <p:spPr>
          <a:xfrm>
            <a:off x="381900" y="1325500"/>
            <a:ext cx="6764100" cy="78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000">
                <a:latin typeface="Raleway"/>
                <a:ea typeface="Raleway"/>
                <a:cs typeface="Raleway"/>
                <a:sym typeface="Raleway"/>
              </a:rPr>
              <a:t>M</a:t>
            </a:r>
            <a:r>
              <a:rPr lang="en" sz="2000">
                <a:latin typeface="Raleway"/>
                <a:ea typeface="Raleway"/>
                <a:cs typeface="Raleway"/>
                <a:sym typeface="Raleway"/>
              </a:rPr>
              <a:t>easurable: </a:t>
            </a:r>
            <a:r>
              <a:rPr lang="en" sz="1600">
                <a:latin typeface="Raleway"/>
                <a:ea typeface="Raleway"/>
                <a:cs typeface="Raleway"/>
                <a:sym typeface="Raleway"/>
              </a:rPr>
              <a:t>Recording (1) decision accuracy and (2) Decision Reaction Time and (3) Sleep Quality</a:t>
            </a:r>
            <a:endParaRPr sz="1800">
              <a:solidFill>
                <a:schemeClr val="lt2"/>
              </a:solidFill>
            </a:endParaRPr>
          </a:p>
        </p:txBody>
      </p:sp>
      <p:sp>
        <p:nvSpPr>
          <p:cNvPr id="214" name="Google Shape;214;p28"/>
          <p:cNvSpPr txBox="1"/>
          <p:nvPr/>
        </p:nvSpPr>
        <p:spPr>
          <a:xfrm>
            <a:off x="473225" y="2235000"/>
            <a:ext cx="6764100" cy="78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000">
                <a:latin typeface="Raleway"/>
                <a:ea typeface="Raleway"/>
                <a:cs typeface="Raleway"/>
                <a:sym typeface="Raleway"/>
              </a:rPr>
              <a:t>A</a:t>
            </a:r>
            <a:r>
              <a:rPr lang="en" sz="2000">
                <a:latin typeface="Raleway"/>
                <a:ea typeface="Raleway"/>
                <a:cs typeface="Raleway"/>
                <a:sym typeface="Raleway"/>
              </a:rPr>
              <a:t>ctionable: </a:t>
            </a:r>
            <a:r>
              <a:rPr lang="en" sz="1600">
                <a:latin typeface="Raleway"/>
                <a:ea typeface="Raleway"/>
                <a:cs typeface="Raleway"/>
                <a:sym typeface="Raleway"/>
              </a:rPr>
              <a:t>Fire </a:t>
            </a:r>
            <a:r>
              <a:rPr lang="en" sz="1600">
                <a:latin typeface="Raleway"/>
                <a:ea typeface="Raleway"/>
                <a:cs typeface="Raleway"/>
                <a:sym typeface="Raleway"/>
              </a:rPr>
              <a:t>Administration</a:t>
            </a:r>
            <a:r>
              <a:rPr lang="en" sz="1600">
                <a:latin typeface="Raleway"/>
                <a:ea typeface="Raleway"/>
                <a:cs typeface="Raleway"/>
                <a:sym typeface="Raleway"/>
              </a:rPr>
              <a:t> can </a:t>
            </a:r>
            <a:r>
              <a:rPr b="1" lang="en" sz="1600">
                <a:latin typeface="Raleway"/>
                <a:ea typeface="Raleway"/>
                <a:cs typeface="Raleway"/>
                <a:sym typeface="Raleway"/>
              </a:rPr>
              <a:t>take action</a:t>
            </a:r>
            <a:r>
              <a:rPr lang="en" sz="1600">
                <a:latin typeface="Raleway"/>
                <a:ea typeface="Raleway"/>
                <a:cs typeface="Raleway"/>
                <a:sym typeface="Raleway"/>
              </a:rPr>
              <a:t> to integrate the mindfulness mediation program into part of their Training</a:t>
            </a:r>
            <a:endParaRPr sz="1600">
              <a:latin typeface="Raleway"/>
              <a:ea typeface="Raleway"/>
              <a:cs typeface="Raleway"/>
              <a:sym typeface="Raleway"/>
            </a:endParaRPr>
          </a:p>
        </p:txBody>
      </p:sp>
      <p:sp>
        <p:nvSpPr>
          <p:cNvPr id="215" name="Google Shape;215;p28"/>
          <p:cNvSpPr txBox="1"/>
          <p:nvPr/>
        </p:nvSpPr>
        <p:spPr>
          <a:xfrm>
            <a:off x="735525" y="3101288"/>
            <a:ext cx="6764100" cy="78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000">
                <a:latin typeface="Raleway"/>
                <a:ea typeface="Raleway"/>
                <a:cs typeface="Raleway"/>
                <a:sym typeface="Raleway"/>
              </a:rPr>
              <a:t>M</a:t>
            </a:r>
            <a:r>
              <a:rPr lang="en" sz="2000">
                <a:latin typeface="Raleway"/>
                <a:ea typeface="Raleway"/>
                <a:cs typeface="Raleway"/>
                <a:sym typeface="Raleway"/>
              </a:rPr>
              <a:t>eaningful: </a:t>
            </a:r>
            <a:r>
              <a:rPr lang="en" sz="1600">
                <a:latin typeface="Raleway"/>
                <a:ea typeface="Raleway"/>
                <a:cs typeface="Raleway"/>
                <a:sym typeface="Raleway"/>
              </a:rPr>
              <a:t>Meaningful effect of 5% for Decision Accuracy and 5% for sleep quality contributes substantially to overall test score</a:t>
            </a:r>
            <a:endParaRPr b="1" sz="2000">
              <a:latin typeface="Raleway"/>
              <a:ea typeface="Raleway"/>
              <a:cs typeface="Raleway"/>
              <a:sym typeface="Raleway"/>
            </a:endParaRPr>
          </a:p>
        </p:txBody>
      </p:sp>
      <p:sp>
        <p:nvSpPr>
          <p:cNvPr id="216" name="Google Shape;216;p28"/>
          <p:cNvSpPr txBox="1"/>
          <p:nvPr/>
        </p:nvSpPr>
        <p:spPr>
          <a:xfrm>
            <a:off x="912350" y="3967575"/>
            <a:ext cx="6764100" cy="78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000">
                <a:latin typeface="Raleway"/>
                <a:ea typeface="Raleway"/>
                <a:cs typeface="Raleway"/>
                <a:sym typeface="Raleway"/>
              </a:rPr>
              <a:t>A</a:t>
            </a:r>
            <a:r>
              <a:rPr lang="en" sz="2000">
                <a:latin typeface="Raleway"/>
                <a:ea typeface="Raleway"/>
                <a:cs typeface="Raleway"/>
                <a:sym typeface="Raleway"/>
              </a:rPr>
              <a:t>chievable: </a:t>
            </a:r>
            <a:r>
              <a:rPr lang="en" sz="1600">
                <a:latin typeface="Raleway"/>
                <a:ea typeface="Raleway"/>
                <a:cs typeface="Raleway"/>
                <a:sym typeface="Raleway"/>
              </a:rPr>
              <a:t>Ability to carry out experiment that can answer Research questions</a:t>
            </a:r>
            <a:endParaRPr b="1" sz="2000">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0" name="Shape 60"/>
        <p:cNvGrpSpPr/>
        <p:nvPr/>
      </p:nvGrpSpPr>
      <p:grpSpPr>
        <a:xfrm>
          <a:off x="0" y="0"/>
          <a:ext cx="0" cy="0"/>
          <a:chOff x="0" y="0"/>
          <a:chExt cx="0" cy="0"/>
        </a:xfrm>
      </p:grpSpPr>
      <p:sp>
        <p:nvSpPr>
          <p:cNvPr id="61" name="Google Shape;61;p14"/>
          <p:cNvSpPr txBox="1"/>
          <p:nvPr>
            <p:ph idx="1" type="subTitle"/>
          </p:nvPr>
        </p:nvSpPr>
        <p:spPr>
          <a:xfrm>
            <a:off x="618700" y="1178725"/>
            <a:ext cx="4487100" cy="3615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lt1"/>
              </a:buClr>
              <a:buSzPts val="2000"/>
              <a:buFont typeface="Times New Roman"/>
              <a:buChar char="❏"/>
            </a:pPr>
            <a:r>
              <a:rPr lang="en" sz="2000">
                <a:solidFill>
                  <a:schemeClr val="lt1"/>
                </a:solidFill>
                <a:latin typeface="Times New Roman"/>
                <a:ea typeface="Times New Roman"/>
                <a:cs typeface="Times New Roman"/>
                <a:sym typeface="Times New Roman"/>
              </a:rPr>
              <a:t>Background Information</a:t>
            </a:r>
            <a:endParaRPr sz="2000">
              <a:solidFill>
                <a:schemeClr val="lt1"/>
              </a:solidFill>
              <a:latin typeface="Times New Roman"/>
              <a:ea typeface="Times New Roman"/>
              <a:cs typeface="Times New Roman"/>
              <a:sym typeface="Times New Roman"/>
            </a:endParaRPr>
          </a:p>
          <a:p>
            <a:pPr indent="0" lvl="0" marL="914400" rtl="0" algn="l">
              <a:spcBef>
                <a:spcPts val="0"/>
              </a:spcBef>
              <a:spcAft>
                <a:spcPts val="0"/>
              </a:spcAft>
              <a:buNone/>
            </a:pPr>
            <a:r>
              <a:t/>
            </a:r>
            <a:endParaRPr sz="2000">
              <a:solidFill>
                <a:schemeClr val="lt1"/>
              </a:solidFill>
              <a:latin typeface="Times New Roman"/>
              <a:ea typeface="Times New Roman"/>
              <a:cs typeface="Times New Roman"/>
              <a:sym typeface="Times New Roman"/>
            </a:endParaRPr>
          </a:p>
          <a:p>
            <a:pPr indent="-355600" lvl="0" marL="457200" rtl="0" algn="l">
              <a:spcBef>
                <a:spcPts val="0"/>
              </a:spcBef>
              <a:spcAft>
                <a:spcPts val="0"/>
              </a:spcAft>
              <a:buClr>
                <a:schemeClr val="lt1"/>
              </a:buClr>
              <a:buSzPts val="2000"/>
              <a:buFont typeface="Times New Roman"/>
              <a:buChar char="❏"/>
            </a:pPr>
            <a:r>
              <a:rPr lang="en" sz="2000">
                <a:solidFill>
                  <a:schemeClr val="lt1"/>
                </a:solidFill>
                <a:latin typeface="Times New Roman"/>
                <a:ea typeface="Times New Roman"/>
                <a:cs typeface="Times New Roman"/>
                <a:sym typeface="Times New Roman"/>
              </a:rPr>
              <a:t>Research Questions</a:t>
            </a:r>
            <a:endParaRPr sz="2000">
              <a:solidFill>
                <a:schemeClr val="lt1"/>
              </a:solidFill>
              <a:latin typeface="Times New Roman"/>
              <a:ea typeface="Times New Roman"/>
              <a:cs typeface="Times New Roman"/>
              <a:sym typeface="Times New Roman"/>
            </a:endParaRPr>
          </a:p>
          <a:p>
            <a:pPr indent="0" lvl="0" marL="914400" rtl="0" algn="l">
              <a:spcBef>
                <a:spcPts val="0"/>
              </a:spcBef>
              <a:spcAft>
                <a:spcPts val="0"/>
              </a:spcAft>
              <a:buNone/>
            </a:pPr>
            <a:r>
              <a:t/>
            </a:r>
            <a:endParaRPr sz="2000">
              <a:solidFill>
                <a:schemeClr val="lt1"/>
              </a:solidFill>
              <a:latin typeface="Times New Roman"/>
              <a:ea typeface="Times New Roman"/>
              <a:cs typeface="Times New Roman"/>
              <a:sym typeface="Times New Roman"/>
            </a:endParaRPr>
          </a:p>
          <a:p>
            <a:pPr indent="-355600" lvl="0" marL="457200" rtl="0" algn="l">
              <a:spcBef>
                <a:spcPts val="0"/>
              </a:spcBef>
              <a:spcAft>
                <a:spcPts val="0"/>
              </a:spcAft>
              <a:buClr>
                <a:schemeClr val="lt1"/>
              </a:buClr>
              <a:buSzPts val="2000"/>
              <a:buFont typeface="Times New Roman"/>
              <a:buChar char="❏"/>
            </a:pPr>
            <a:r>
              <a:rPr lang="en" sz="2000">
                <a:solidFill>
                  <a:schemeClr val="lt1"/>
                </a:solidFill>
                <a:latin typeface="Times New Roman"/>
                <a:ea typeface="Times New Roman"/>
                <a:cs typeface="Times New Roman"/>
                <a:sym typeface="Times New Roman"/>
              </a:rPr>
              <a:t>Research Plan</a:t>
            </a:r>
            <a:endParaRPr sz="20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2000">
              <a:solidFill>
                <a:schemeClr val="lt1"/>
              </a:solidFill>
              <a:latin typeface="Times New Roman"/>
              <a:ea typeface="Times New Roman"/>
              <a:cs typeface="Times New Roman"/>
              <a:sym typeface="Times New Roman"/>
            </a:endParaRPr>
          </a:p>
          <a:p>
            <a:pPr indent="-355600" lvl="0" marL="457200" rtl="0" algn="l">
              <a:spcBef>
                <a:spcPts val="0"/>
              </a:spcBef>
              <a:spcAft>
                <a:spcPts val="0"/>
              </a:spcAft>
              <a:buClr>
                <a:schemeClr val="lt1"/>
              </a:buClr>
              <a:buSzPts val="2000"/>
              <a:buFont typeface="Times New Roman"/>
              <a:buChar char="❏"/>
            </a:pPr>
            <a:r>
              <a:rPr lang="en" sz="2000">
                <a:solidFill>
                  <a:schemeClr val="lt1"/>
                </a:solidFill>
                <a:latin typeface="Times New Roman"/>
                <a:ea typeface="Times New Roman"/>
                <a:cs typeface="Times New Roman"/>
                <a:sym typeface="Times New Roman"/>
              </a:rPr>
              <a:t>Statistical </a:t>
            </a:r>
            <a:r>
              <a:rPr lang="en" sz="2000">
                <a:solidFill>
                  <a:schemeClr val="lt1"/>
                </a:solidFill>
                <a:latin typeface="Times New Roman"/>
                <a:ea typeface="Times New Roman"/>
                <a:cs typeface="Times New Roman"/>
                <a:sym typeface="Times New Roman"/>
              </a:rPr>
              <a:t>Analysis</a:t>
            </a:r>
            <a:r>
              <a:rPr lang="en" sz="2000">
                <a:solidFill>
                  <a:schemeClr val="lt1"/>
                </a:solidFill>
                <a:latin typeface="Times New Roman"/>
                <a:ea typeface="Times New Roman"/>
                <a:cs typeface="Times New Roman"/>
                <a:sym typeface="Times New Roman"/>
              </a:rPr>
              <a:t> </a:t>
            </a:r>
            <a:r>
              <a:rPr lang="en" sz="2000">
                <a:solidFill>
                  <a:schemeClr val="lt1"/>
                </a:solidFill>
                <a:latin typeface="Times New Roman"/>
                <a:ea typeface="Times New Roman"/>
                <a:cs typeface="Times New Roman"/>
                <a:sym typeface="Times New Roman"/>
              </a:rPr>
              <a:t>Plan</a:t>
            </a:r>
            <a:endParaRPr sz="20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2000">
              <a:solidFill>
                <a:schemeClr val="lt1"/>
              </a:solidFill>
              <a:latin typeface="Times New Roman"/>
              <a:ea typeface="Times New Roman"/>
              <a:cs typeface="Times New Roman"/>
              <a:sym typeface="Times New Roman"/>
            </a:endParaRPr>
          </a:p>
          <a:p>
            <a:pPr indent="-355600" lvl="0" marL="457200" rtl="0" algn="l">
              <a:spcBef>
                <a:spcPts val="0"/>
              </a:spcBef>
              <a:spcAft>
                <a:spcPts val="0"/>
              </a:spcAft>
              <a:buClr>
                <a:schemeClr val="lt1"/>
              </a:buClr>
              <a:buSzPts val="2000"/>
              <a:buFont typeface="Times New Roman"/>
              <a:buChar char="❏"/>
            </a:pPr>
            <a:r>
              <a:rPr lang="en" sz="2000">
                <a:solidFill>
                  <a:schemeClr val="lt1"/>
                </a:solidFill>
                <a:latin typeface="Times New Roman"/>
                <a:ea typeface="Times New Roman"/>
                <a:cs typeface="Times New Roman"/>
                <a:sym typeface="Times New Roman"/>
              </a:rPr>
              <a:t>Limitation &amp; Uncertainty </a:t>
            </a:r>
            <a:endParaRPr sz="20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2000">
              <a:solidFill>
                <a:schemeClr val="lt1"/>
              </a:solidFill>
              <a:latin typeface="Times New Roman"/>
              <a:ea typeface="Times New Roman"/>
              <a:cs typeface="Times New Roman"/>
              <a:sym typeface="Times New Roman"/>
            </a:endParaRPr>
          </a:p>
          <a:p>
            <a:pPr indent="-355600" lvl="0" marL="457200" rtl="0" algn="l">
              <a:spcBef>
                <a:spcPts val="0"/>
              </a:spcBef>
              <a:spcAft>
                <a:spcPts val="0"/>
              </a:spcAft>
              <a:buClr>
                <a:schemeClr val="lt1"/>
              </a:buClr>
              <a:buSzPts val="2000"/>
              <a:buFont typeface="Times New Roman"/>
              <a:buChar char="❏"/>
            </a:pPr>
            <a:r>
              <a:rPr lang="en" sz="2000">
                <a:solidFill>
                  <a:schemeClr val="lt1"/>
                </a:solidFill>
                <a:latin typeface="Times New Roman"/>
                <a:ea typeface="Times New Roman"/>
                <a:cs typeface="Times New Roman"/>
                <a:sym typeface="Times New Roman"/>
              </a:rPr>
              <a:t>Simulation</a:t>
            </a:r>
            <a:endParaRPr sz="2000">
              <a:solidFill>
                <a:schemeClr val="lt1"/>
              </a:solidFill>
              <a:latin typeface="Times New Roman"/>
              <a:ea typeface="Times New Roman"/>
              <a:cs typeface="Times New Roman"/>
              <a:sym typeface="Times New Roman"/>
            </a:endParaRPr>
          </a:p>
        </p:txBody>
      </p:sp>
      <p:pic>
        <p:nvPicPr>
          <p:cNvPr id="62" name="Google Shape;62;p14"/>
          <p:cNvPicPr preferRelativeResize="0"/>
          <p:nvPr/>
        </p:nvPicPr>
        <p:blipFill>
          <a:blip r:embed="rId3">
            <a:alphaModFix/>
          </a:blip>
          <a:stretch>
            <a:fillRect/>
          </a:stretch>
        </p:blipFill>
        <p:spPr>
          <a:xfrm>
            <a:off x="0" y="-2"/>
            <a:ext cx="9144002" cy="947854"/>
          </a:xfrm>
          <a:prstGeom prst="rect">
            <a:avLst/>
          </a:prstGeom>
          <a:noFill/>
          <a:ln>
            <a:noFill/>
          </a:ln>
        </p:spPr>
      </p:pic>
      <p:sp>
        <p:nvSpPr>
          <p:cNvPr id="63" name="Google Shape;63;p14"/>
          <p:cNvSpPr txBox="1"/>
          <p:nvPr/>
        </p:nvSpPr>
        <p:spPr>
          <a:xfrm>
            <a:off x="154675" y="104475"/>
            <a:ext cx="7070700" cy="738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600">
                <a:solidFill>
                  <a:schemeClr val="dk1"/>
                </a:solidFill>
              </a:rPr>
              <a:t>AGENDA</a:t>
            </a:r>
            <a:endParaRPr sz="36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7" name="Shape 67"/>
        <p:cNvGrpSpPr/>
        <p:nvPr/>
      </p:nvGrpSpPr>
      <p:grpSpPr>
        <a:xfrm>
          <a:off x="0" y="0"/>
          <a:ext cx="0" cy="0"/>
          <a:chOff x="0" y="0"/>
          <a:chExt cx="0" cy="0"/>
        </a:xfrm>
      </p:grpSpPr>
      <p:sp>
        <p:nvSpPr>
          <p:cNvPr id="68" name="Google Shape;68;p15"/>
          <p:cNvSpPr txBox="1"/>
          <p:nvPr>
            <p:ph type="title"/>
          </p:nvPr>
        </p:nvSpPr>
        <p:spPr>
          <a:xfrm>
            <a:off x="740100" y="1141875"/>
            <a:ext cx="4247100" cy="34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lt1"/>
                </a:solidFill>
                <a:latin typeface="Times New Roman"/>
                <a:ea typeface="Times New Roman"/>
                <a:cs typeface="Times New Roman"/>
                <a:sym typeface="Times New Roman"/>
              </a:rPr>
              <a:t>What is the research about?</a:t>
            </a:r>
            <a:endParaRPr b="1" sz="2200">
              <a:solidFill>
                <a:schemeClr val="lt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2200">
              <a:solidFill>
                <a:schemeClr val="lt1"/>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lt1"/>
              </a:buClr>
              <a:buSzPts val="1800"/>
              <a:buFont typeface="Times New Roman"/>
              <a:buChar char="❏"/>
            </a:pPr>
            <a:r>
              <a:rPr lang="en" sz="1800">
                <a:solidFill>
                  <a:schemeClr val="lt1"/>
                </a:solidFill>
                <a:latin typeface="Times New Roman"/>
                <a:ea typeface="Times New Roman"/>
                <a:cs typeface="Times New Roman"/>
                <a:sym typeface="Times New Roman"/>
              </a:rPr>
              <a:t>Firefighters </a:t>
            </a:r>
            <a:endParaRPr sz="1800">
              <a:solidFill>
                <a:schemeClr val="lt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lt1"/>
              </a:buClr>
              <a:buSzPts val="1800"/>
              <a:buFont typeface="Times New Roman"/>
              <a:buChar char="❏"/>
            </a:pPr>
            <a:r>
              <a:rPr lang="en" sz="1800">
                <a:solidFill>
                  <a:schemeClr val="lt1"/>
                </a:solidFill>
                <a:latin typeface="Times New Roman"/>
                <a:ea typeface="Times New Roman"/>
                <a:cs typeface="Times New Roman"/>
                <a:sym typeface="Times New Roman"/>
              </a:rPr>
              <a:t>Mindfulness meditation</a:t>
            </a:r>
            <a:endParaRPr sz="1800">
              <a:solidFill>
                <a:schemeClr val="lt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lt1"/>
              </a:buClr>
              <a:buSzPts val="1800"/>
              <a:buFont typeface="Times New Roman"/>
              <a:buChar char="❏"/>
            </a:pPr>
            <a:r>
              <a:rPr lang="en" sz="1800">
                <a:solidFill>
                  <a:schemeClr val="lt1"/>
                </a:solidFill>
                <a:latin typeface="Times New Roman"/>
                <a:ea typeface="Times New Roman"/>
                <a:cs typeface="Times New Roman"/>
                <a:sym typeface="Times New Roman"/>
              </a:rPr>
              <a:t>Decision-making</a:t>
            </a:r>
            <a:endParaRPr sz="1800">
              <a:solidFill>
                <a:schemeClr val="lt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lt1"/>
              </a:buClr>
              <a:buSzPts val="1800"/>
              <a:buFont typeface="Times New Roman"/>
              <a:buChar char="❏"/>
            </a:pPr>
            <a:r>
              <a:rPr lang="en" sz="1800">
                <a:solidFill>
                  <a:schemeClr val="lt1"/>
                </a:solidFill>
                <a:latin typeface="Times New Roman"/>
                <a:ea typeface="Times New Roman"/>
                <a:cs typeface="Times New Roman"/>
                <a:sym typeface="Times New Roman"/>
              </a:rPr>
              <a:t>Sleeping quality</a:t>
            </a:r>
            <a:endParaRPr sz="1800">
              <a:solidFill>
                <a:schemeClr val="lt1"/>
              </a:solidFill>
              <a:latin typeface="Times New Roman"/>
              <a:ea typeface="Times New Roman"/>
              <a:cs typeface="Times New Roman"/>
              <a:sym typeface="Times New Roman"/>
            </a:endParaRPr>
          </a:p>
        </p:txBody>
      </p:sp>
      <p:sp>
        <p:nvSpPr>
          <p:cNvPr id="69" name="Google Shape;69;p15"/>
          <p:cNvSpPr txBox="1"/>
          <p:nvPr>
            <p:ph type="title"/>
          </p:nvPr>
        </p:nvSpPr>
        <p:spPr>
          <a:xfrm>
            <a:off x="5134225" y="1141875"/>
            <a:ext cx="3879300" cy="1849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400">
                <a:solidFill>
                  <a:schemeClr val="lt1"/>
                </a:solidFill>
                <a:latin typeface="Times New Roman"/>
                <a:ea typeface="Times New Roman"/>
                <a:cs typeface="Times New Roman"/>
                <a:sym typeface="Times New Roman"/>
              </a:rPr>
              <a:t>Why is it matters?</a:t>
            </a:r>
            <a:endParaRPr b="1" sz="2400">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sz="2000">
              <a:solidFill>
                <a:schemeClr val="lt1"/>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lt1"/>
              </a:buClr>
              <a:buSzPct val="100000"/>
              <a:buFont typeface="Times New Roman"/>
              <a:buChar char="❏"/>
            </a:pPr>
            <a:r>
              <a:rPr b="0" lang="en" sz="2000">
                <a:solidFill>
                  <a:schemeClr val="lt1"/>
                </a:solidFill>
                <a:latin typeface="Times New Roman"/>
                <a:ea typeface="Times New Roman"/>
                <a:cs typeface="Times New Roman"/>
                <a:sym typeface="Times New Roman"/>
              </a:rPr>
              <a:t>Operational</a:t>
            </a:r>
            <a:r>
              <a:rPr b="0" lang="en" sz="2000">
                <a:solidFill>
                  <a:schemeClr val="lt1"/>
                </a:solidFill>
                <a:latin typeface="Times New Roman"/>
                <a:ea typeface="Times New Roman"/>
                <a:cs typeface="Times New Roman"/>
                <a:sym typeface="Times New Roman"/>
              </a:rPr>
              <a:t> </a:t>
            </a:r>
            <a:r>
              <a:rPr b="0" lang="en" sz="2000">
                <a:solidFill>
                  <a:schemeClr val="lt1"/>
                </a:solidFill>
                <a:latin typeface="Times New Roman"/>
                <a:ea typeface="Times New Roman"/>
                <a:cs typeface="Times New Roman"/>
                <a:sym typeface="Times New Roman"/>
              </a:rPr>
              <a:t>efficiency</a:t>
            </a:r>
            <a:r>
              <a:rPr b="0" lang="en" sz="2000">
                <a:solidFill>
                  <a:schemeClr val="lt1"/>
                </a:solidFill>
                <a:latin typeface="Times New Roman"/>
                <a:ea typeface="Times New Roman"/>
                <a:cs typeface="Times New Roman"/>
                <a:sym typeface="Times New Roman"/>
              </a:rPr>
              <a:t> </a:t>
            </a:r>
            <a:endParaRPr b="0" sz="2000">
              <a:solidFill>
                <a:schemeClr val="lt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b="0" sz="2000">
              <a:solidFill>
                <a:schemeClr val="lt1"/>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lt1"/>
              </a:buClr>
              <a:buSzPct val="100000"/>
              <a:buFont typeface="Times New Roman"/>
              <a:buChar char="❏"/>
            </a:pPr>
            <a:r>
              <a:rPr b="0" lang="en" sz="2000">
                <a:solidFill>
                  <a:schemeClr val="lt1"/>
                </a:solidFill>
                <a:latin typeface="Times New Roman"/>
                <a:ea typeface="Times New Roman"/>
                <a:cs typeface="Times New Roman"/>
                <a:sym typeface="Times New Roman"/>
              </a:rPr>
              <a:t>Community safety</a:t>
            </a:r>
            <a:endParaRPr b="0" sz="20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2500">
              <a:solidFill>
                <a:schemeClr val="lt1"/>
              </a:solidFill>
              <a:latin typeface="Times New Roman"/>
              <a:ea typeface="Times New Roman"/>
              <a:cs typeface="Times New Roman"/>
              <a:sym typeface="Times New Roman"/>
            </a:endParaRPr>
          </a:p>
        </p:txBody>
      </p:sp>
      <p:pic>
        <p:nvPicPr>
          <p:cNvPr id="70" name="Google Shape;70;p15"/>
          <p:cNvPicPr preferRelativeResize="0"/>
          <p:nvPr/>
        </p:nvPicPr>
        <p:blipFill>
          <a:blip r:embed="rId3">
            <a:alphaModFix/>
          </a:blip>
          <a:stretch>
            <a:fillRect/>
          </a:stretch>
        </p:blipFill>
        <p:spPr>
          <a:xfrm>
            <a:off x="0" y="-2"/>
            <a:ext cx="9144002" cy="947854"/>
          </a:xfrm>
          <a:prstGeom prst="rect">
            <a:avLst/>
          </a:prstGeom>
          <a:noFill/>
          <a:ln>
            <a:noFill/>
          </a:ln>
        </p:spPr>
      </p:pic>
      <p:sp>
        <p:nvSpPr>
          <p:cNvPr id="71" name="Google Shape;71;p15"/>
          <p:cNvSpPr txBox="1"/>
          <p:nvPr/>
        </p:nvSpPr>
        <p:spPr>
          <a:xfrm>
            <a:off x="144725" y="104475"/>
            <a:ext cx="7070700" cy="738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600">
                <a:solidFill>
                  <a:schemeClr val="dk1"/>
                </a:solidFill>
              </a:rPr>
              <a:t>Research</a:t>
            </a:r>
            <a:endParaRPr sz="36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5" name="Shape 75"/>
        <p:cNvGrpSpPr/>
        <p:nvPr/>
      </p:nvGrpSpPr>
      <p:grpSpPr>
        <a:xfrm>
          <a:off x="0" y="0"/>
          <a:ext cx="0" cy="0"/>
          <a:chOff x="0" y="0"/>
          <a:chExt cx="0" cy="0"/>
        </a:xfrm>
      </p:grpSpPr>
      <p:pic>
        <p:nvPicPr>
          <p:cNvPr id="76" name="Google Shape;76;p16"/>
          <p:cNvPicPr preferRelativeResize="0"/>
          <p:nvPr/>
        </p:nvPicPr>
        <p:blipFill>
          <a:blip r:embed="rId3">
            <a:alphaModFix/>
          </a:blip>
          <a:stretch>
            <a:fillRect/>
          </a:stretch>
        </p:blipFill>
        <p:spPr>
          <a:xfrm>
            <a:off x="4087588" y="1911961"/>
            <a:ext cx="1654925" cy="1654903"/>
          </a:xfrm>
          <a:prstGeom prst="rect">
            <a:avLst/>
          </a:prstGeom>
          <a:noFill/>
          <a:ln>
            <a:noFill/>
          </a:ln>
        </p:spPr>
      </p:pic>
      <p:sp>
        <p:nvSpPr>
          <p:cNvPr id="77" name="Google Shape;77;p16"/>
          <p:cNvSpPr txBox="1"/>
          <p:nvPr/>
        </p:nvSpPr>
        <p:spPr>
          <a:xfrm>
            <a:off x="3399400" y="3579850"/>
            <a:ext cx="2858100" cy="78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800">
                <a:latin typeface="Times New Roman"/>
                <a:ea typeface="Times New Roman"/>
                <a:cs typeface="Times New Roman"/>
                <a:sym typeface="Times New Roman"/>
              </a:rPr>
              <a:t>Decision-making reaction time under stress</a:t>
            </a:r>
            <a:endParaRPr sz="1800">
              <a:solidFill>
                <a:schemeClr val="lt2"/>
              </a:solidFill>
            </a:endParaRPr>
          </a:p>
        </p:txBody>
      </p:sp>
      <p:pic>
        <p:nvPicPr>
          <p:cNvPr id="78" name="Google Shape;78;p16"/>
          <p:cNvPicPr preferRelativeResize="0"/>
          <p:nvPr/>
        </p:nvPicPr>
        <p:blipFill>
          <a:blip r:embed="rId4">
            <a:alphaModFix/>
          </a:blip>
          <a:stretch>
            <a:fillRect/>
          </a:stretch>
        </p:blipFill>
        <p:spPr>
          <a:xfrm>
            <a:off x="1084311" y="1911939"/>
            <a:ext cx="1654925" cy="1654925"/>
          </a:xfrm>
          <a:prstGeom prst="rect">
            <a:avLst/>
          </a:prstGeom>
          <a:noFill/>
          <a:ln>
            <a:noFill/>
          </a:ln>
        </p:spPr>
      </p:pic>
      <p:sp>
        <p:nvSpPr>
          <p:cNvPr id="79" name="Google Shape;79;p16"/>
          <p:cNvSpPr txBox="1"/>
          <p:nvPr/>
        </p:nvSpPr>
        <p:spPr>
          <a:xfrm>
            <a:off x="493025" y="3579850"/>
            <a:ext cx="2676000" cy="780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b="1" lang="en" sz="1800">
                <a:latin typeface="Times New Roman"/>
                <a:ea typeface="Times New Roman"/>
                <a:cs typeface="Times New Roman"/>
                <a:sym typeface="Times New Roman"/>
              </a:rPr>
              <a:t>Decision-making accuracy under stress</a:t>
            </a:r>
            <a:endParaRPr b="1" sz="1800">
              <a:latin typeface="Times New Roman"/>
              <a:ea typeface="Times New Roman"/>
              <a:cs typeface="Times New Roman"/>
              <a:sym typeface="Times New Roman"/>
            </a:endParaRPr>
          </a:p>
        </p:txBody>
      </p:sp>
      <p:pic>
        <p:nvPicPr>
          <p:cNvPr id="80" name="Google Shape;80;p16"/>
          <p:cNvPicPr preferRelativeResize="0"/>
          <p:nvPr/>
        </p:nvPicPr>
        <p:blipFill>
          <a:blip r:embed="rId5">
            <a:alphaModFix/>
          </a:blip>
          <a:stretch>
            <a:fillRect/>
          </a:stretch>
        </p:blipFill>
        <p:spPr>
          <a:xfrm>
            <a:off x="6917675" y="2021251"/>
            <a:ext cx="1545649" cy="1545626"/>
          </a:xfrm>
          <a:prstGeom prst="rect">
            <a:avLst/>
          </a:prstGeom>
          <a:noFill/>
          <a:ln>
            <a:noFill/>
          </a:ln>
        </p:spPr>
      </p:pic>
      <p:sp>
        <p:nvSpPr>
          <p:cNvPr id="81" name="Google Shape;81;p16"/>
          <p:cNvSpPr txBox="1"/>
          <p:nvPr/>
        </p:nvSpPr>
        <p:spPr>
          <a:xfrm>
            <a:off x="7109238" y="3579850"/>
            <a:ext cx="1162500" cy="780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b="1" lang="en" sz="1800">
                <a:latin typeface="Times New Roman"/>
                <a:ea typeface="Times New Roman"/>
                <a:cs typeface="Times New Roman"/>
                <a:sym typeface="Times New Roman"/>
              </a:rPr>
              <a:t>Sleep Quality</a:t>
            </a:r>
            <a:endParaRPr b="1" sz="1800">
              <a:latin typeface="Times New Roman"/>
              <a:ea typeface="Times New Roman"/>
              <a:cs typeface="Times New Roman"/>
              <a:sym typeface="Times New Roman"/>
            </a:endParaRPr>
          </a:p>
        </p:txBody>
      </p:sp>
      <p:pic>
        <p:nvPicPr>
          <p:cNvPr id="82" name="Google Shape;82;p16"/>
          <p:cNvPicPr preferRelativeResize="0"/>
          <p:nvPr/>
        </p:nvPicPr>
        <p:blipFill>
          <a:blip r:embed="rId6">
            <a:alphaModFix/>
          </a:blip>
          <a:stretch>
            <a:fillRect/>
          </a:stretch>
        </p:blipFill>
        <p:spPr>
          <a:xfrm>
            <a:off x="0" y="-2"/>
            <a:ext cx="9144002" cy="947854"/>
          </a:xfrm>
          <a:prstGeom prst="rect">
            <a:avLst/>
          </a:prstGeom>
          <a:noFill/>
          <a:ln>
            <a:noFill/>
          </a:ln>
        </p:spPr>
      </p:pic>
      <p:sp>
        <p:nvSpPr>
          <p:cNvPr id="83" name="Google Shape;83;p16"/>
          <p:cNvSpPr txBox="1"/>
          <p:nvPr/>
        </p:nvSpPr>
        <p:spPr>
          <a:xfrm>
            <a:off x="175525" y="104475"/>
            <a:ext cx="7070700" cy="738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600">
                <a:solidFill>
                  <a:schemeClr val="dk1"/>
                </a:solidFill>
              </a:rPr>
              <a:t>Research Questions</a:t>
            </a:r>
            <a:endParaRPr sz="3600">
              <a:solidFill>
                <a:schemeClr val="dk1"/>
              </a:solidFill>
            </a:endParaRPr>
          </a:p>
        </p:txBody>
      </p:sp>
      <p:sp>
        <p:nvSpPr>
          <p:cNvPr id="84" name="Google Shape;84;p16"/>
          <p:cNvSpPr txBox="1"/>
          <p:nvPr/>
        </p:nvSpPr>
        <p:spPr>
          <a:xfrm>
            <a:off x="76200" y="4406850"/>
            <a:ext cx="3000000" cy="648000"/>
          </a:xfrm>
          <a:prstGeom prst="rect">
            <a:avLst/>
          </a:prstGeom>
          <a:noFill/>
          <a:ln>
            <a:noFill/>
          </a:ln>
        </p:spPr>
        <p:txBody>
          <a:bodyPr anchorCtr="0" anchor="t" bIns="91425" lIns="91425" spcFirstLastPara="1" rIns="91425" wrap="square" tIns="91425">
            <a:spAutoFit/>
          </a:bodyPr>
          <a:lstStyle/>
          <a:p>
            <a:pPr indent="457200" lvl="0" marL="0" rtl="0" algn="ctr">
              <a:lnSpc>
                <a:spcPct val="115000"/>
              </a:lnSpc>
              <a:spcBef>
                <a:spcPts val="0"/>
              </a:spcBef>
              <a:spcAft>
                <a:spcPts val="0"/>
              </a:spcAft>
              <a:buNone/>
            </a:pPr>
            <a:r>
              <a:rPr lang="en">
                <a:latin typeface="Times New Roman"/>
                <a:ea typeface="Times New Roman"/>
                <a:cs typeface="Times New Roman"/>
                <a:sym typeface="Times New Roman"/>
              </a:rPr>
              <a:t>H</a:t>
            </a:r>
            <a:r>
              <a:rPr baseline="-25000" lang="en">
                <a:latin typeface="Times New Roman"/>
                <a:ea typeface="Times New Roman"/>
                <a:cs typeface="Times New Roman"/>
                <a:sym typeface="Times New Roman"/>
              </a:rPr>
              <a:t>0A</a:t>
            </a:r>
            <a:r>
              <a:rPr lang="en">
                <a:latin typeface="Times New Roman"/>
                <a:ea typeface="Times New Roman"/>
                <a:cs typeface="Times New Roman"/>
                <a:sym typeface="Times New Roman"/>
              </a:rPr>
              <a:t>:μ</a:t>
            </a:r>
            <a:r>
              <a:rPr baseline="-25000" lang="en">
                <a:latin typeface="Times New Roman"/>
                <a:ea typeface="Times New Roman"/>
                <a:cs typeface="Times New Roman"/>
                <a:sym typeface="Times New Roman"/>
              </a:rPr>
              <a:t>T</a:t>
            </a:r>
            <a:r>
              <a:rPr lang="en">
                <a:latin typeface="Times New Roman"/>
                <a:ea typeface="Times New Roman"/>
                <a:cs typeface="Times New Roman"/>
                <a:sym typeface="Times New Roman"/>
              </a:rPr>
              <a:t> - μ</a:t>
            </a:r>
            <a:r>
              <a:rPr baseline="-25000" lang="en">
                <a:latin typeface="Times New Roman"/>
                <a:ea typeface="Times New Roman"/>
                <a:cs typeface="Times New Roman"/>
                <a:sym typeface="Times New Roman"/>
              </a:rPr>
              <a:t>C</a:t>
            </a:r>
            <a:r>
              <a:rPr lang="en">
                <a:latin typeface="Times New Roman"/>
                <a:ea typeface="Times New Roman"/>
                <a:cs typeface="Times New Roman"/>
                <a:sym typeface="Times New Roman"/>
              </a:rPr>
              <a:t> ≤ 0</a:t>
            </a:r>
            <a:endParaRPr>
              <a:latin typeface="Times New Roman"/>
              <a:ea typeface="Times New Roman"/>
              <a:cs typeface="Times New Roman"/>
              <a:sym typeface="Times New Roman"/>
            </a:endParaRPr>
          </a:p>
          <a:p>
            <a:pPr indent="0" lvl="0" marL="457200" rtl="0" algn="ctr">
              <a:lnSpc>
                <a:spcPct val="115000"/>
              </a:lnSpc>
              <a:spcBef>
                <a:spcPts val="0"/>
              </a:spcBef>
              <a:spcAft>
                <a:spcPts val="0"/>
              </a:spcAft>
              <a:buNone/>
            </a:pPr>
            <a:r>
              <a:rPr lang="en">
                <a:latin typeface="Times New Roman"/>
                <a:ea typeface="Times New Roman"/>
                <a:cs typeface="Times New Roman"/>
                <a:sym typeface="Times New Roman"/>
              </a:rPr>
              <a:t>H</a:t>
            </a:r>
            <a:r>
              <a:rPr baseline="-25000" lang="en">
                <a:latin typeface="Times New Roman"/>
                <a:ea typeface="Times New Roman"/>
                <a:cs typeface="Times New Roman"/>
                <a:sym typeface="Times New Roman"/>
              </a:rPr>
              <a:t>1A</a:t>
            </a:r>
            <a:r>
              <a:rPr lang="en">
                <a:latin typeface="Times New Roman"/>
                <a:ea typeface="Times New Roman"/>
                <a:cs typeface="Times New Roman"/>
                <a:sym typeface="Times New Roman"/>
              </a:rPr>
              <a:t>: μ</a:t>
            </a:r>
            <a:r>
              <a:rPr baseline="-25000" lang="en">
                <a:latin typeface="Times New Roman"/>
                <a:ea typeface="Times New Roman"/>
                <a:cs typeface="Times New Roman"/>
                <a:sym typeface="Times New Roman"/>
              </a:rPr>
              <a:t>T</a:t>
            </a:r>
            <a:r>
              <a:rPr lang="en">
                <a:latin typeface="Times New Roman"/>
                <a:ea typeface="Times New Roman"/>
                <a:cs typeface="Times New Roman"/>
                <a:sym typeface="Times New Roman"/>
              </a:rPr>
              <a:t> - μ</a:t>
            </a:r>
            <a:r>
              <a:rPr baseline="-25000" lang="en">
                <a:latin typeface="Times New Roman"/>
                <a:ea typeface="Times New Roman"/>
                <a:cs typeface="Times New Roman"/>
                <a:sym typeface="Times New Roman"/>
              </a:rPr>
              <a:t>C</a:t>
            </a:r>
            <a:r>
              <a:rPr lang="en">
                <a:latin typeface="Times New Roman"/>
                <a:ea typeface="Times New Roman"/>
                <a:cs typeface="Times New Roman"/>
                <a:sym typeface="Times New Roman"/>
              </a:rPr>
              <a:t> &gt; 0</a:t>
            </a:r>
            <a:endParaRPr/>
          </a:p>
        </p:txBody>
      </p:sp>
      <p:sp>
        <p:nvSpPr>
          <p:cNvPr id="85" name="Google Shape;85;p16"/>
          <p:cNvSpPr txBox="1"/>
          <p:nvPr/>
        </p:nvSpPr>
        <p:spPr>
          <a:xfrm>
            <a:off x="3169025" y="4406850"/>
            <a:ext cx="3000000" cy="648000"/>
          </a:xfrm>
          <a:prstGeom prst="rect">
            <a:avLst/>
          </a:prstGeom>
          <a:noFill/>
          <a:ln>
            <a:noFill/>
          </a:ln>
        </p:spPr>
        <p:txBody>
          <a:bodyPr anchorCtr="0" anchor="t" bIns="91425" lIns="91425" spcFirstLastPara="1" rIns="91425" wrap="square" tIns="91425">
            <a:spAutoFit/>
          </a:bodyPr>
          <a:lstStyle/>
          <a:p>
            <a:pPr indent="457200" lvl="0" marL="0" rtl="0" algn="ctr">
              <a:lnSpc>
                <a:spcPct val="115000"/>
              </a:lnSpc>
              <a:spcBef>
                <a:spcPts val="0"/>
              </a:spcBef>
              <a:spcAft>
                <a:spcPts val="0"/>
              </a:spcAft>
              <a:buNone/>
            </a:pPr>
            <a:r>
              <a:rPr lang="en">
                <a:latin typeface="Times New Roman"/>
                <a:ea typeface="Times New Roman"/>
                <a:cs typeface="Times New Roman"/>
                <a:sym typeface="Times New Roman"/>
              </a:rPr>
              <a:t>H</a:t>
            </a:r>
            <a:r>
              <a:rPr baseline="-25000" lang="en">
                <a:latin typeface="Times New Roman"/>
                <a:ea typeface="Times New Roman"/>
                <a:cs typeface="Times New Roman"/>
                <a:sym typeface="Times New Roman"/>
              </a:rPr>
              <a:t>0B</a:t>
            </a:r>
            <a:r>
              <a:rPr lang="en">
                <a:latin typeface="Times New Roman"/>
                <a:ea typeface="Times New Roman"/>
                <a:cs typeface="Times New Roman"/>
                <a:sym typeface="Times New Roman"/>
              </a:rPr>
              <a:t>: г</a:t>
            </a:r>
            <a:r>
              <a:rPr baseline="-25000" lang="en">
                <a:latin typeface="Times New Roman"/>
                <a:ea typeface="Times New Roman"/>
                <a:cs typeface="Times New Roman"/>
                <a:sym typeface="Times New Roman"/>
              </a:rPr>
              <a:t>T</a:t>
            </a:r>
            <a:r>
              <a:rPr lang="en">
                <a:latin typeface="Times New Roman"/>
                <a:ea typeface="Times New Roman"/>
                <a:cs typeface="Times New Roman"/>
                <a:sym typeface="Times New Roman"/>
              </a:rPr>
              <a:t> - г</a:t>
            </a:r>
            <a:r>
              <a:rPr baseline="-25000" lang="en">
                <a:latin typeface="Times New Roman"/>
                <a:ea typeface="Times New Roman"/>
                <a:cs typeface="Times New Roman"/>
                <a:sym typeface="Times New Roman"/>
              </a:rPr>
              <a:t>C</a:t>
            </a:r>
            <a:r>
              <a:rPr lang="en">
                <a:latin typeface="Times New Roman"/>
                <a:ea typeface="Times New Roman"/>
                <a:cs typeface="Times New Roman"/>
                <a:sym typeface="Times New Roman"/>
              </a:rPr>
              <a:t> ≤ 0</a:t>
            </a:r>
            <a:endParaRPr>
              <a:latin typeface="Times New Roman"/>
              <a:ea typeface="Times New Roman"/>
              <a:cs typeface="Times New Roman"/>
              <a:sym typeface="Times New Roman"/>
            </a:endParaRPr>
          </a:p>
          <a:p>
            <a:pPr indent="0" lvl="0" marL="457200" rtl="0" algn="ctr">
              <a:lnSpc>
                <a:spcPct val="115000"/>
              </a:lnSpc>
              <a:spcBef>
                <a:spcPts val="0"/>
              </a:spcBef>
              <a:spcAft>
                <a:spcPts val="0"/>
              </a:spcAft>
              <a:buNone/>
            </a:pPr>
            <a:r>
              <a:rPr lang="en">
                <a:latin typeface="Times New Roman"/>
                <a:ea typeface="Times New Roman"/>
                <a:cs typeface="Times New Roman"/>
                <a:sym typeface="Times New Roman"/>
              </a:rPr>
              <a:t>H</a:t>
            </a:r>
            <a:r>
              <a:rPr baseline="-25000" lang="en">
                <a:latin typeface="Times New Roman"/>
                <a:ea typeface="Times New Roman"/>
                <a:cs typeface="Times New Roman"/>
                <a:sym typeface="Times New Roman"/>
              </a:rPr>
              <a:t>1B</a:t>
            </a:r>
            <a:r>
              <a:rPr lang="en">
                <a:latin typeface="Times New Roman"/>
                <a:ea typeface="Times New Roman"/>
                <a:cs typeface="Times New Roman"/>
                <a:sym typeface="Times New Roman"/>
              </a:rPr>
              <a:t>: г</a:t>
            </a:r>
            <a:r>
              <a:rPr baseline="-25000" lang="en">
                <a:latin typeface="Times New Roman"/>
                <a:ea typeface="Times New Roman"/>
                <a:cs typeface="Times New Roman"/>
                <a:sym typeface="Times New Roman"/>
              </a:rPr>
              <a:t>T</a:t>
            </a:r>
            <a:r>
              <a:rPr lang="en">
                <a:latin typeface="Times New Roman"/>
                <a:ea typeface="Times New Roman"/>
                <a:cs typeface="Times New Roman"/>
                <a:sym typeface="Times New Roman"/>
              </a:rPr>
              <a:t> - г</a:t>
            </a:r>
            <a:r>
              <a:rPr baseline="-25000" lang="en">
                <a:latin typeface="Times New Roman"/>
                <a:ea typeface="Times New Roman"/>
                <a:cs typeface="Times New Roman"/>
                <a:sym typeface="Times New Roman"/>
              </a:rPr>
              <a:t>C</a:t>
            </a:r>
            <a:r>
              <a:rPr lang="en">
                <a:latin typeface="Times New Roman"/>
                <a:ea typeface="Times New Roman"/>
                <a:cs typeface="Times New Roman"/>
                <a:sym typeface="Times New Roman"/>
              </a:rPr>
              <a:t> &gt; 0</a:t>
            </a:r>
            <a:endParaRPr>
              <a:latin typeface="Times New Roman"/>
              <a:ea typeface="Times New Roman"/>
              <a:cs typeface="Times New Roman"/>
              <a:sym typeface="Times New Roman"/>
            </a:endParaRPr>
          </a:p>
        </p:txBody>
      </p:sp>
      <p:sp>
        <p:nvSpPr>
          <p:cNvPr id="86" name="Google Shape;86;p16"/>
          <p:cNvSpPr txBox="1"/>
          <p:nvPr/>
        </p:nvSpPr>
        <p:spPr>
          <a:xfrm>
            <a:off x="6651625" y="4406850"/>
            <a:ext cx="1811700" cy="648000"/>
          </a:xfrm>
          <a:prstGeom prst="rect">
            <a:avLst/>
          </a:prstGeom>
          <a:noFill/>
          <a:ln>
            <a:noFill/>
          </a:ln>
        </p:spPr>
        <p:txBody>
          <a:bodyPr anchorCtr="0" anchor="t" bIns="91425" lIns="91425" spcFirstLastPara="1" rIns="91425" wrap="square" tIns="91425">
            <a:spAutoFit/>
          </a:bodyPr>
          <a:lstStyle/>
          <a:p>
            <a:pPr indent="457200" lvl="0" marL="0" rtl="0" algn="ctr">
              <a:lnSpc>
                <a:spcPct val="115000"/>
              </a:lnSpc>
              <a:spcBef>
                <a:spcPts val="0"/>
              </a:spcBef>
              <a:spcAft>
                <a:spcPts val="0"/>
              </a:spcAft>
              <a:buNone/>
            </a:pPr>
            <a:r>
              <a:rPr lang="en">
                <a:latin typeface="Times New Roman"/>
                <a:ea typeface="Times New Roman"/>
                <a:cs typeface="Times New Roman"/>
                <a:sym typeface="Times New Roman"/>
              </a:rPr>
              <a:t>H0c: 𝘲</a:t>
            </a:r>
            <a:r>
              <a:rPr baseline="-25000" lang="en">
                <a:latin typeface="Times New Roman"/>
                <a:ea typeface="Times New Roman"/>
                <a:cs typeface="Times New Roman"/>
                <a:sym typeface="Times New Roman"/>
              </a:rPr>
              <a:t>T</a:t>
            </a:r>
            <a:r>
              <a:rPr lang="en">
                <a:latin typeface="Times New Roman"/>
                <a:ea typeface="Times New Roman"/>
                <a:cs typeface="Times New Roman"/>
                <a:sym typeface="Times New Roman"/>
              </a:rPr>
              <a:t> - 𝘲</a:t>
            </a:r>
            <a:r>
              <a:rPr baseline="-25000" lang="en">
                <a:latin typeface="Times New Roman"/>
                <a:ea typeface="Times New Roman"/>
                <a:cs typeface="Times New Roman"/>
                <a:sym typeface="Times New Roman"/>
              </a:rPr>
              <a:t>C</a:t>
            </a:r>
            <a:r>
              <a:rPr lang="en">
                <a:latin typeface="Times New Roman"/>
                <a:ea typeface="Times New Roman"/>
                <a:cs typeface="Times New Roman"/>
                <a:sym typeface="Times New Roman"/>
              </a:rPr>
              <a:t> ≤ 0</a:t>
            </a:r>
            <a:endParaRPr>
              <a:latin typeface="Times New Roman"/>
              <a:ea typeface="Times New Roman"/>
              <a:cs typeface="Times New Roman"/>
              <a:sym typeface="Times New Roman"/>
            </a:endParaRPr>
          </a:p>
          <a:p>
            <a:pPr indent="0" lvl="0" marL="457200" rtl="0" algn="ctr">
              <a:lnSpc>
                <a:spcPct val="115000"/>
              </a:lnSpc>
              <a:spcBef>
                <a:spcPts val="0"/>
              </a:spcBef>
              <a:spcAft>
                <a:spcPts val="0"/>
              </a:spcAft>
              <a:buNone/>
            </a:pPr>
            <a:r>
              <a:rPr lang="en">
                <a:latin typeface="Times New Roman"/>
                <a:ea typeface="Times New Roman"/>
                <a:cs typeface="Times New Roman"/>
                <a:sym typeface="Times New Roman"/>
              </a:rPr>
              <a:t>H1c: 𝘲</a:t>
            </a:r>
            <a:r>
              <a:rPr baseline="-25000" lang="en">
                <a:latin typeface="Times New Roman"/>
                <a:ea typeface="Times New Roman"/>
                <a:cs typeface="Times New Roman"/>
                <a:sym typeface="Times New Roman"/>
              </a:rPr>
              <a:t>T</a:t>
            </a:r>
            <a:r>
              <a:rPr lang="en">
                <a:latin typeface="Times New Roman"/>
                <a:ea typeface="Times New Roman"/>
                <a:cs typeface="Times New Roman"/>
                <a:sym typeface="Times New Roman"/>
              </a:rPr>
              <a:t> - 𝘲</a:t>
            </a:r>
            <a:r>
              <a:rPr baseline="-25000" lang="en">
                <a:latin typeface="Times New Roman"/>
                <a:ea typeface="Times New Roman"/>
                <a:cs typeface="Times New Roman"/>
                <a:sym typeface="Times New Roman"/>
              </a:rPr>
              <a:t>C</a:t>
            </a:r>
            <a:r>
              <a:rPr lang="en">
                <a:latin typeface="Times New Roman"/>
                <a:ea typeface="Times New Roman"/>
                <a:cs typeface="Times New Roman"/>
                <a:sym typeface="Times New Roman"/>
              </a:rPr>
              <a:t> &gt; 0</a:t>
            </a:r>
            <a:endParaRPr>
              <a:latin typeface="Times New Roman"/>
              <a:ea typeface="Times New Roman"/>
              <a:cs typeface="Times New Roman"/>
              <a:sym typeface="Times New Roman"/>
            </a:endParaRPr>
          </a:p>
        </p:txBody>
      </p:sp>
      <p:sp>
        <p:nvSpPr>
          <p:cNvPr id="87" name="Google Shape;87;p16"/>
          <p:cNvSpPr txBox="1"/>
          <p:nvPr/>
        </p:nvSpPr>
        <p:spPr>
          <a:xfrm>
            <a:off x="456600" y="1034650"/>
            <a:ext cx="8230800" cy="714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600">
                <a:latin typeface="Times New Roman"/>
                <a:ea typeface="Times New Roman"/>
                <a:cs typeface="Times New Roman"/>
                <a:sym typeface="Times New Roman"/>
              </a:rPr>
              <a:t>Relative to firefighters who do not practice mindfulness meditation, would the mindfulness meditation program lead to better:</a:t>
            </a:r>
            <a:endParaRPr sz="1600"/>
          </a:p>
        </p:txBody>
      </p:sp>
      <p:sp>
        <p:nvSpPr>
          <p:cNvPr id="88" name="Google Shape;88;p16"/>
          <p:cNvSpPr/>
          <p:nvPr/>
        </p:nvSpPr>
        <p:spPr>
          <a:xfrm>
            <a:off x="2363600" y="1989050"/>
            <a:ext cx="427500" cy="549600"/>
          </a:xfrm>
          <a:prstGeom prst="up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 name="Google Shape;89;p16"/>
          <p:cNvSpPr txBox="1"/>
          <p:nvPr/>
        </p:nvSpPr>
        <p:spPr>
          <a:xfrm>
            <a:off x="2693300" y="2340900"/>
            <a:ext cx="663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5%</a:t>
            </a:r>
            <a:endParaRPr sz="1800">
              <a:solidFill>
                <a:schemeClr val="lt1"/>
              </a:solidFill>
            </a:endParaRPr>
          </a:p>
        </p:txBody>
      </p:sp>
      <p:sp>
        <p:nvSpPr>
          <p:cNvPr id="90" name="Google Shape;90;p16"/>
          <p:cNvSpPr/>
          <p:nvPr/>
        </p:nvSpPr>
        <p:spPr>
          <a:xfrm>
            <a:off x="5416300" y="1989050"/>
            <a:ext cx="427500" cy="549600"/>
          </a:xfrm>
          <a:prstGeom prst="up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 name="Google Shape;91;p16"/>
          <p:cNvSpPr txBox="1"/>
          <p:nvPr/>
        </p:nvSpPr>
        <p:spPr>
          <a:xfrm>
            <a:off x="5746000" y="2340900"/>
            <a:ext cx="663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5%</a:t>
            </a:r>
            <a:endParaRPr sz="1800">
              <a:solidFill>
                <a:schemeClr val="lt1"/>
              </a:solidFill>
            </a:endParaRPr>
          </a:p>
        </p:txBody>
      </p:sp>
      <p:sp>
        <p:nvSpPr>
          <p:cNvPr id="92" name="Google Shape;92;p16"/>
          <p:cNvSpPr/>
          <p:nvPr/>
        </p:nvSpPr>
        <p:spPr>
          <a:xfrm>
            <a:off x="8225625" y="1989050"/>
            <a:ext cx="427500" cy="549600"/>
          </a:xfrm>
          <a:prstGeom prst="up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 name="Google Shape;93;p16"/>
          <p:cNvSpPr txBox="1"/>
          <p:nvPr/>
        </p:nvSpPr>
        <p:spPr>
          <a:xfrm>
            <a:off x="8555325" y="2340900"/>
            <a:ext cx="663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5%</a:t>
            </a:r>
            <a:endParaRPr sz="18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7" name="Shape 97"/>
        <p:cNvGrpSpPr/>
        <p:nvPr/>
      </p:nvGrpSpPr>
      <p:grpSpPr>
        <a:xfrm>
          <a:off x="0" y="0"/>
          <a:ext cx="0" cy="0"/>
          <a:chOff x="0" y="0"/>
          <a:chExt cx="0" cy="0"/>
        </a:xfrm>
      </p:grpSpPr>
      <p:sp>
        <p:nvSpPr>
          <p:cNvPr id="98" name="Google Shape;98;p17"/>
          <p:cNvSpPr txBox="1"/>
          <p:nvPr/>
        </p:nvSpPr>
        <p:spPr>
          <a:xfrm>
            <a:off x="2099975" y="2296650"/>
            <a:ext cx="6756600" cy="2765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lt1"/>
                </a:solidFill>
                <a:latin typeface="Times New Roman"/>
                <a:ea typeface="Times New Roman"/>
                <a:cs typeface="Times New Roman"/>
                <a:sym typeface="Times New Roman"/>
              </a:rPr>
              <a:t>Sample Selection</a:t>
            </a:r>
            <a:endParaRPr b="1" sz="1800">
              <a:solidFill>
                <a:schemeClr val="lt1"/>
              </a:solidFill>
              <a:latin typeface="Times New Roman"/>
              <a:ea typeface="Times New Roman"/>
              <a:cs typeface="Times New Roman"/>
              <a:sym typeface="Times New Roman"/>
            </a:endParaRPr>
          </a:p>
          <a:p>
            <a:pPr indent="-336550" lvl="0" marL="457200" rtl="0" algn="just">
              <a:lnSpc>
                <a:spcPct val="115000"/>
              </a:lnSpc>
              <a:spcBef>
                <a:spcPts val="0"/>
              </a:spcBef>
              <a:spcAft>
                <a:spcPts val="0"/>
              </a:spcAft>
              <a:buClr>
                <a:schemeClr val="lt1"/>
              </a:buClr>
              <a:buSzPts val="1700"/>
              <a:buFont typeface="Times New Roman"/>
              <a:buAutoNum type="arabicPeriod"/>
            </a:pPr>
            <a:r>
              <a:rPr lang="en" sz="1700">
                <a:solidFill>
                  <a:schemeClr val="lt1"/>
                </a:solidFill>
                <a:latin typeface="Times New Roman"/>
                <a:ea typeface="Times New Roman"/>
                <a:cs typeface="Times New Roman"/>
                <a:sym typeface="Times New Roman"/>
              </a:rPr>
              <a:t>Fire departments from 10 states with the highest number of wildfires per year.</a:t>
            </a:r>
            <a:endParaRPr sz="1700">
              <a:solidFill>
                <a:schemeClr val="lt1"/>
              </a:solidFill>
              <a:latin typeface="Times New Roman"/>
              <a:ea typeface="Times New Roman"/>
              <a:cs typeface="Times New Roman"/>
              <a:sym typeface="Times New Roman"/>
            </a:endParaRPr>
          </a:p>
          <a:p>
            <a:pPr indent="-336550" lvl="0" marL="457200" rtl="0" algn="just">
              <a:lnSpc>
                <a:spcPct val="115000"/>
              </a:lnSpc>
              <a:spcBef>
                <a:spcPts val="0"/>
              </a:spcBef>
              <a:spcAft>
                <a:spcPts val="0"/>
              </a:spcAft>
              <a:buClr>
                <a:schemeClr val="lt1"/>
              </a:buClr>
              <a:buSzPts val="1700"/>
              <a:buFont typeface="Times New Roman"/>
              <a:buAutoNum type="arabicPeriod"/>
            </a:pPr>
            <a:r>
              <a:rPr lang="en" sz="1700">
                <a:solidFill>
                  <a:schemeClr val="lt1"/>
                </a:solidFill>
                <a:latin typeface="Times New Roman"/>
                <a:ea typeface="Times New Roman"/>
                <a:cs typeface="Times New Roman"/>
                <a:sym typeface="Times New Roman"/>
              </a:rPr>
              <a:t>Urban and Rural areas: California, Texas, Colorado, Arizona, Idaho, Washington, Oklahoma, Oregon, Montana, and Utah. </a:t>
            </a:r>
            <a:endParaRPr sz="1700">
              <a:solidFill>
                <a:schemeClr val="lt1"/>
              </a:solidFill>
              <a:latin typeface="Times New Roman"/>
              <a:ea typeface="Times New Roman"/>
              <a:cs typeface="Times New Roman"/>
              <a:sym typeface="Times New Roman"/>
            </a:endParaRPr>
          </a:p>
          <a:p>
            <a:pPr indent="-336550" lvl="0" marL="457200" rtl="0" algn="just">
              <a:lnSpc>
                <a:spcPct val="115000"/>
              </a:lnSpc>
              <a:spcBef>
                <a:spcPts val="0"/>
              </a:spcBef>
              <a:spcAft>
                <a:spcPts val="0"/>
              </a:spcAft>
              <a:buClr>
                <a:schemeClr val="lt1"/>
              </a:buClr>
              <a:buSzPts val="1700"/>
              <a:buFont typeface="Times New Roman"/>
              <a:buAutoNum type="arabicPeriod"/>
            </a:pPr>
            <a:r>
              <a:rPr lang="en" sz="1700">
                <a:solidFill>
                  <a:schemeClr val="lt1"/>
                </a:solidFill>
                <a:latin typeface="Times New Roman"/>
                <a:ea typeface="Times New Roman"/>
                <a:cs typeface="Times New Roman"/>
                <a:sym typeface="Times New Roman"/>
              </a:rPr>
              <a:t>Cumulative number of 27,166 fire stations. </a:t>
            </a:r>
            <a:endParaRPr sz="1700">
              <a:solidFill>
                <a:schemeClr val="lt1"/>
              </a:solidFill>
              <a:latin typeface="Times New Roman"/>
              <a:ea typeface="Times New Roman"/>
              <a:cs typeface="Times New Roman"/>
              <a:sym typeface="Times New Roman"/>
            </a:endParaRPr>
          </a:p>
          <a:p>
            <a:pPr indent="-336550" lvl="0" marL="457200" rtl="0" algn="just">
              <a:lnSpc>
                <a:spcPct val="115000"/>
              </a:lnSpc>
              <a:spcBef>
                <a:spcPts val="0"/>
              </a:spcBef>
              <a:spcAft>
                <a:spcPts val="0"/>
              </a:spcAft>
              <a:buClr>
                <a:schemeClr val="lt1"/>
              </a:buClr>
              <a:buSzPts val="1700"/>
              <a:buFont typeface="Times New Roman"/>
              <a:buAutoNum type="arabicPeriod"/>
            </a:pPr>
            <a:r>
              <a:rPr lang="en" sz="1700">
                <a:solidFill>
                  <a:schemeClr val="lt1"/>
                </a:solidFill>
                <a:latin typeface="Times New Roman"/>
                <a:ea typeface="Times New Roman"/>
                <a:cs typeface="Times New Roman"/>
                <a:sym typeface="Times New Roman"/>
              </a:rPr>
              <a:t>Select 5 fire stations per state. </a:t>
            </a:r>
            <a:endParaRPr sz="1700">
              <a:solidFill>
                <a:schemeClr val="lt1"/>
              </a:solidFill>
              <a:latin typeface="Times New Roman"/>
              <a:ea typeface="Times New Roman"/>
              <a:cs typeface="Times New Roman"/>
              <a:sym typeface="Times New Roman"/>
            </a:endParaRPr>
          </a:p>
          <a:p>
            <a:pPr indent="-336550" lvl="0" marL="457200" rtl="0" algn="just">
              <a:lnSpc>
                <a:spcPct val="115000"/>
              </a:lnSpc>
              <a:spcBef>
                <a:spcPts val="0"/>
              </a:spcBef>
              <a:spcAft>
                <a:spcPts val="0"/>
              </a:spcAft>
              <a:buClr>
                <a:schemeClr val="lt1"/>
              </a:buClr>
              <a:buSzPts val="1700"/>
              <a:buFont typeface="Times New Roman"/>
              <a:buAutoNum type="arabicPeriod"/>
            </a:pPr>
            <a:r>
              <a:rPr lang="en" sz="1700">
                <a:solidFill>
                  <a:schemeClr val="lt1"/>
                </a:solidFill>
                <a:latin typeface="Times New Roman"/>
                <a:ea typeface="Times New Roman"/>
                <a:cs typeface="Times New Roman"/>
                <a:sym typeface="Times New Roman"/>
              </a:rPr>
              <a:t>50 fire stations in total.</a:t>
            </a:r>
            <a:endParaRPr sz="1700">
              <a:solidFill>
                <a:schemeClr val="lt1"/>
              </a:solidFill>
              <a:latin typeface="Times New Roman"/>
              <a:ea typeface="Times New Roman"/>
              <a:cs typeface="Times New Roman"/>
              <a:sym typeface="Times New Roman"/>
            </a:endParaRPr>
          </a:p>
        </p:txBody>
      </p:sp>
      <p:sp>
        <p:nvSpPr>
          <p:cNvPr id="99" name="Google Shape;99;p17"/>
          <p:cNvSpPr txBox="1"/>
          <p:nvPr/>
        </p:nvSpPr>
        <p:spPr>
          <a:xfrm>
            <a:off x="2099975" y="1146450"/>
            <a:ext cx="6952200" cy="1117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0"/>
              </a:spcAft>
              <a:buNone/>
            </a:pPr>
            <a:r>
              <a:rPr b="1" lang="en" sz="1800">
                <a:solidFill>
                  <a:schemeClr val="lt1"/>
                </a:solidFill>
                <a:latin typeface="Times New Roman"/>
                <a:ea typeface="Times New Roman"/>
                <a:cs typeface="Times New Roman"/>
                <a:sym typeface="Times New Roman"/>
              </a:rPr>
              <a:t>Population of Interest </a:t>
            </a:r>
            <a:endParaRPr b="1" sz="1800">
              <a:solidFill>
                <a:schemeClr val="lt1"/>
              </a:solidFill>
              <a:latin typeface="Times New Roman"/>
              <a:ea typeface="Times New Roman"/>
              <a:cs typeface="Times New Roman"/>
              <a:sym typeface="Times New Roman"/>
            </a:endParaRPr>
          </a:p>
          <a:p>
            <a:pPr indent="-336550" lvl="0" marL="457200" rtl="0" algn="just">
              <a:lnSpc>
                <a:spcPct val="115000"/>
              </a:lnSpc>
              <a:spcBef>
                <a:spcPts val="400"/>
              </a:spcBef>
              <a:spcAft>
                <a:spcPts val="0"/>
              </a:spcAft>
              <a:buClr>
                <a:schemeClr val="lt1"/>
              </a:buClr>
              <a:buSzPts val="1700"/>
              <a:buFont typeface="Times New Roman"/>
              <a:buChar char="-"/>
            </a:pPr>
            <a:r>
              <a:rPr lang="en" sz="1700">
                <a:solidFill>
                  <a:schemeClr val="lt1"/>
                </a:solidFill>
                <a:latin typeface="Times New Roman"/>
                <a:ea typeface="Times New Roman"/>
                <a:cs typeface="Times New Roman"/>
                <a:sym typeface="Times New Roman"/>
              </a:rPr>
              <a:t>Active-duty firefighters stations across different states within the United States. </a:t>
            </a:r>
            <a:endParaRPr sz="1700"/>
          </a:p>
        </p:txBody>
      </p:sp>
      <p:pic>
        <p:nvPicPr>
          <p:cNvPr id="100" name="Google Shape;100;p17"/>
          <p:cNvPicPr preferRelativeResize="0"/>
          <p:nvPr/>
        </p:nvPicPr>
        <p:blipFill rotWithShape="1">
          <a:blip r:embed="rId3">
            <a:alphaModFix/>
          </a:blip>
          <a:srcRect b="0" l="47162" r="0" t="0"/>
          <a:stretch/>
        </p:blipFill>
        <p:spPr>
          <a:xfrm>
            <a:off x="0" y="1207500"/>
            <a:ext cx="1932424" cy="3657226"/>
          </a:xfrm>
          <a:prstGeom prst="rect">
            <a:avLst/>
          </a:prstGeom>
          <a:noFill/>
          <a:ln>
            <a:noFill/>
          </a:ln>
        </p:spPr>
      </p:pic>
      <p:pic>
        <p:nvPicPr>
          <p:cNvPr id="101" name="Google Shape;101;p17"/>
          <p:cNvPicPr preferRelativeResize="0"/>
          <p:nvPr/>
        </p:nvPicPr>
        <p:blipFill>
          <a:blip r:embed="rId4">
            <a:alphaModFix/>
          </a:blip>
          <a:stretch>
            <a:fillRect/>
          </a:stretch>
        </p:blipFill>
        <p:spPr>
          <a:xfrm>
            <a:off x="0" y="-2"/>
            <a:ext cx="9144002" cy="947854"/>
          </a:xfrm>
          <a:prstGeom prst="rect">
            <a:avLst/>
          </a:prstGeom>
          <a:noFill/>
          <a:ln>
            <a:noFill/>
          </a:ln>
        </p:spPr>
      </p:pic>
      <p:sp>
        <p:nvSpPr>
          <p:cNvPr id="102" name="Google Shape;102;p17"/>
          <p:cNvSpPr txBox="1"/>
          <p:nvPr/>
        </p:nvSpPr>
        <p:spPr>
          <a:xfrm>
            <a:off x="224375" y="63550"/>
            <a:ext cx="7070700" cy="738900"/>
          </a:xfrm>
          <a:prstGeom prst="rect">
            <a:avLst/>
          </a:prstGeom>
          <a:noFill/>
          <a:ln>
            <a:noFill/>
          </a:ln>
          <a:effectLst>
            <a:outerShdw blurRad="57150" rotWithShape="0" algn="bl" dir="16140000" dist="1333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600">
                <a:solidFill>
                  <a:schemeClr val="dk1"/>
                </a:solidFill>
              </a:rPr>
              <a:t>Research Plan </a:t>
            </a:r>
            <a:endParaRPr sz="36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6" name="Shape 106"/>
        <p:cNvGrpSpPr/>
        <p:nvPr/>
      </p:nvGrpSpPr>
      <p:grpSpPr>
        <a:xfrm>
          <a:off x="0" y="0"/>
          <a:ext cx="0" cy="0"/>
          <a:chOff x="0" y="0"/>
          <a:chExt cx="0" cy="0"/>
        </a:xfrm>
      </p:grpSpPr>
      <p:pic>
        <p:nvPicPr>
          <p:cNvPr id="107" name="Google Shape;107;p18"/>
          <p:cNvPicPr preferRelativeResize="0"/>
          <p:nvPr/>
        </p:nvPicPr>
        <p:blipFill>
          <a:blip r:embed="rId3">
            <a:alphaModFix/>
          </a:blip>
          <a:stretch>
            <a:fillRect/>
          </a:stretch>
        </p:blipFill>
        <p:spPr>
          <a:xfrm>
            <a:off x="0" y="-2"/>
            <a:ext cx="9144002" cy="947854"/>
          </a:xfrm>
          <a:prstGeom prst="rect">
            <a:avLst/>
          </a:prstGeom>
          <a:noFill/>
          <a:ln>
            <a:noFill/>
          </a:ln>
        </p:spPr>
      </p:pic>
      <p:sp>
        <p:nvSpPr>
          <p:cNvPr id="108" name="Google Shape;108;p18"/>
          <p:cNvSpPr txBox="1"/>
          <p:nvPr/>
        </p:nvSpPr>
        <p:spPr>
          <a:xfrm>
            <a:off x="224375" y="63550"/>
            <a:ext cx="7070700" cy="738900"/>
          </a:xfrm>
          <a:prstGeom prst="rect">
            <a:avLst/>
          </a:prstGeom>
          <a:noFill/>
          <a:ln>
            <a:noFill/>
          </a:ln>
          <a:effectLst>
            <a:outerShdw blurRad="57150" rotWithShape="0" algn="bl" dir="16140000" dist="1333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600">
                <a:solidFill>
                  <a:schemeClr val="dk1"/>
                </a:solidFill>
              </a:rPr>
              <a:t>Research Plan </a:t>
            </a:r>
            <a:endParaRPr sz="3600">
              <a:solidFill>
                <a:schemeClr val="dk1"/>
              </a:solidFill>
            </a:endParaRPr>
          </a:p>
        </p:txBody>
      </p:sp>
      <p:sp>
        <p:nvSpPr>
          <p:cNvPr id="109" name="Google Shape;109;p18"/>
          <p:cNvSpPr txBox="1"/>
          <p:nvPr/>
        </p:nvSpPr>
        <p:spPr>
          <a:xfrm>
            <a:off x="335250" y="1270000"/>
            <a:ext cx="8473500" cy="357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Times New Roman"/>
                <a:ea typeface="Times New Roman"/>
                <a:cs typeface="Times New Roman"/>
                <a:sym typeface="Times New Roman"/>
              </a:rPr>
              <a:t>Brief Schedule - 4 months study</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chemeClr val="lt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b="1" lang="en" sz="1500">
                <a:latin typeface="Times New Roman"/>
                <a:ea typeface="Times New Roman"/>
                <a:cs typeface="Times New Roman"/>
                <a:sym typeface="Times New Roman"/>
              </a:rPr>
              <a:t>Phase 1: Planning and preparation (3 weeks, from September 1st, 2024)</a:t>
            </a:r>
            <a:endParaRPr b="1" sz="15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500">
                <a:latin typeface="Times New Roman"/>
                <a:ea typeface="Times New Roman"/>
                <a:cs typeface="Times New Roman"/>
                <a:sym typeface="Times New Roman"/>
              </a:rPr>
              <a:t>Week 1: Conduct research, finalize selection of firefighting stations participating. Randomly divide station into control and treatment groups.</a:t>
            </a:r>
            <a:endParaRPr sz="15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5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500">
                <a:latin typeface="Times New Roman"/>
                <a:ea typeface="Times New Roman"/>
                <a:cs typeface="Times New Roman"/>
                <a:sym typeface="Times New Roman"/>
              </a:rPr>
              <a:t>Week 3: Initialise training sessions for researchers, and meditation trainers for cyber security, responsibility, training schedule, and resource allocation to all fire stations.</a:t>
            </a:r>
            <a:endParaRPr sz="15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5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b="1" lang="en" sz="1500">
                <a:latin typeface="Times New Roman"/>
                <a:ea typeface="Times New Roman"/>
                <a:cs typeface="Times New Roman"/>
                <a:sym typeface="Times New Roman"/>
              </a:rPr>
              <a:t>Phase 2: Sample selection and education training (2 months, mid-September - mid-November, 2024)</a:t>
            </a:r>
            <a:endParaRPr b="1" sz="15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5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500">
                <a:latin typeface="Times New Roman"/>
                <a:ea typeface="Times New Roman"/>
                <a:cs typeface="Times New Roman"/>
                <a:sym typeface="Times New Roman"/>
              </a:rPr>
              <a:t>Week 4 - Week 10: Provide training to treatment group in the classroom. Monitor the regular practice of mindfulness and provide continuous support</a:t>
            </a:r>
            <a:endParaRPr sz="150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3" name="Shape 113"/>
        <p:cNvGrpSpPr/>
        <p:nvPr/>
      </p:nvGrpSpPr>
      <p:grpSpPr>
        <a:xfrm>
          <a:off x="0" y="0"/>
          <a:ext cx="0" cy="0"/>
          <a:chOff x="0" y="0"/>
          <a:chExt cx="0" cy="0"/>
        </a:xfrm>
      </p:grpSpPr>
      <p:pic>
        <p:nvPicPr>
          <p:cNvPr id="114" name="Google Shape;114;p19"/>
          <p:cNvPicPr preferRelativeResize="0"/>
          <p:nvPr/>
        </p:nvPicPr>
        <p:blipFill>
          <a:blip r:embed="rId3">
            <a:alphaModFix/>
          </a:blip>
          <a:stretch>
            <a:fillRect/>
          </a:stretch>
        </p:blipFill>
        <p:spPr>
          <a:xfrm>
            <a:off x="0" y="-2"/>
            <a:ext cx="9144002" cy="947854"/>
          </a:xfrm>
          <a:prstGeom prst="rect">
            <a:avLst/>
          </a:prstGeom>
          <a:noFill/>
          <a:ln>
            <a:noFill/>
          </a:ln>
        </p:spPr>
      </p:pic>
      <p:sp>
        <p:nvSpPr>
          <p:cNvPr id="115" name="Google Shape;115;p19"/>
          <p:cNvSpPr txBox="1"/>
          <p:nvPr/>
        </p:nvSpPr>
        <p:spPr>
          <a:xfrm>
            <a:off x="224375" y="63550"/>
            <a:ext cx="7070700" cy="738900"/>
          </a:xfrm>
          <a:prstGeom prst="rect">
            <a:avLst/>
          </a:prstGeom>
          <a:noFill/>
          <a:ln>
            <a:noFill/>
          </a:ln>
          <a:effectLst>
            <a:outerShdw blurRad="57150" rotWithShape="0" algn="bl" dir="16140000" dist="1333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600">
                <a:solidFill>
                  <a:schemeClr val="dk1"/>
                </a:solidFill>
              </a:rPr>
              <a:t>Research Plan </a:t>
            </a:r>
            <a:endParaRPr sz="3600">
              <a:solidFill>
                <a:schemeClr val="dk1"/>
              </a:solidFill>
            </a:endParaRPr>
          </a:p>
        </p:txBody>
      </p:sp>
      <p:sp>
        <p:nvSpPr>
          <p:cNvPr id="116" name="Google Shape;116;p19"/>
          <p:cNvSpPr txBox="1"/>
          <p:nvPr/>
        </p:nvSpPr>
        <p:spPr>
          <a:xfrm>
            <a:off x="322075" y="1270000"/>
            <a:ext cx="7977300" cy="278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Times New Roman"/>
                <a:ea typeface="Times New Roman"/>
                <a:cs typeface="Times New Roman"/>
                <a:sym typeface="Times New Roman"/>
              </a:rPr>
              <a:t>Brief Schedule - 4 months study</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chemeClr val="lt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b="1" lang="en" sz="1500">
                <a:latin typeface="Times New Roman"/>
                <a:ea typeface="Times New Roman"/>
                <a:cs typeface="Times New Roman"/>
                <a:sym typeface="Times New Roman"/>
              </a:rPr>
              <a:t>Phase 3: Field training, project monitoring, and data collecting (1 month, mid-November - mid-December, 2024)</a:t>
            </a:r>
            <a:endParaRPr b="1" sz="15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500">
                <a:latin typeface="Times New Roman"/>
                <a:ea typeface="Times New Roman"/>
                <a:cs typeface="Times New Roman"/>
                <a:sym typeface="Times New Roman"/>
              </a:rPr>
              <a:t>Week 11: Conduct live fire training drills, both treatment and control groups will participate and enter burning structure carrying fire hose.</a:t>
            </a:r>
            <a:endParaRPr sz="15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500">
                <a:latin typeface="Times New Roman"/>
                <a:ea typeface="Times New Roman"/>
                <a:cs typeface="Times New Roman"/>
                <a:sym typeface="Times New Roman"/>
              </a:rPr>
              <a:t>Week 14: Collect data on decision-making accuracy, reaction time, sleep quality, and stress levels. </a:t>
            </a:r>
            <a:endParaRPr sz="15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5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b="1" lang="en" sz="1500">
                <a:latin typeface="Times New Roman"/>
                <a:ea typeface="Times New Roman"/>
                <a:cs typeface="Times New Roman"/>
                <a:sym typeface="Times New Roman"/>
              </a:rPr>
              <a:t>Phase 4: Analysis and Reporting (1 week, till December 30th, 2024)</a:t>
            </a:r>
            <a:endParaRPr b="1" sz="15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500">
                <a:latin typeface="Times New Roman"/>
                <a:ea typeface="Times New Roman"/>
                <a:cs typeface="Times New Roman"/>
                <a:sym typeface="Times New Roman"/>
              </a:rPr>
              <a:t>Week 15: Analyze data using statistical methods. Prepare and submit reports to stakeholders.</a:t>
            </a:r>
            <a:endParaRPr sz="150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0" name="Shape 120"/>
        <p:cNvGrpSpPr/>
        <p:nvPr/>
      </p:nvGrpSpPr>
      <p:grpSpPr>
        <a:xfrm>
          <a:off x="0" y="0"/>
          <a:ext cx="0" cy="0"/>
          <a:chOff x="0" y="0"/>
          <a:chExt cx="0" cy="0"/>
        </a:xfrm>
      </p:grpSpPr>
      <p:sp>
        <p:nvSpPr>
          <p:cNvPr id="121" name="Google Shape;121;p20"/>
          <p:cNvSpPr txBox="1"/>
          <p:nvPr/>
        </p:nvSpPr>
        <p:spPr>
          <a:xfrm>
            <a:off x="9529775" y="865475"/>
            <a:ext cx="6765000" cy="371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Times New Roman"/>
                <a:ea typeface="Times New Roman"/>
                <a:cs typeface="Times New Roman"/>
                <a:sym typeface="Times New Roman"/>
              </a:rPr>
              <a:t>Brief Schedule - 4 months study</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chemeClr val="lt1"/>
              </a:solidFill>
              <a:latin typeface="Times New Roman"/>
              <a:ea typeface="Times New Roman"/>
              <a:cs typeface="Times New Roman"/>
              <a:sym typeface="Times New Roman"/>
            </a:endParaRPr>
          </a:p>
          <a:p>
            <a:pPr indent="-323850" lvl="0" marL="457200" rtl="0" algn="l">
              <a:spcBef>
                <a:spcPts val="0"/>
              </a:spcBef>
              <a:spcAft>
                <a:spcPts val="0"/>
              </a:spcAft>
              <a:buClr>
                <a:schemeClr val="lt1"/>
              </a:buClr>
              <a:buSzPts val="1500"/>
              <a:buFont typeface="Times New Roman"/>
              <a:buAutoNum type="arabicPeriod"/>
            </a:pPr>
            <a:r>
              <a:rPr lang="en" sz="1500">
                <a:solidFill>
                  <a:schemeClr val="lt1"/>
                </a:solidFill>
                <a:latin typeface="Times New Roman"/>
                <a:ea typeface="Times New Roman"/>
                <a:cs typeface="Times New Roman"/>
                <a:sym typeface="Times New Roman"/>
              </a:rPr>
              <a:t>Email invitation to firefighter departments</a:t>
            </a:r>
            <a:endParaRPr sz="15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chemeClr val="lt1"/>
              </a:solidFill>
              <a:latin typeface="Times New Roman"/>
              <a:ea typeface="Times New Roman"/>
              <a:cs typeface="Times New Roman"/>
              <a:sym typeface="Times New Roman"/>
            </a:endParaRPr>
          </a:p>
          <a:p>
            <a:pPr indent="-323850" lvl="0" marL="457200" rtl="0" algn="l">
              <a:spcBef>
                <a:spcPts val="0"/>
              </a:spcBef>
              <a:spcAft>
                <a:spcPts val="0"/>
              </a:spcAft>
              <a:buClr>
                <a:schemeClr val="lt1"/>
              </a:buClr>
              <a:buSzPts val="1500"/>
              <a:buFont typeface="Times New Roman"/>
              <a:buAutoNum type="arabicPeriod"/>
            </a:pPr>
            <a:r>
              <a:rPr lang="en" sz="1500">
                <a:solidFill>
                  <a:schemeClr val="lt1"/>
                </a:solidFill>
                <a:latin typeface="Times New Roman"/>
                <a:ea typeface="Times New Roman"/>
                <a:cs typeface="Times New Roman"/>
                <a:sym typeface="Times New Roman"/>
              </a:rPr>
              <a:t>Classroom training with added mindfulness meditation (40-45 minutes)</a:t>
            </a:r>
            <a:endParaRPr sz="15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chemeClr val="lt1"/>
              </a:solidFill>
              <a:latin typeface="Times New Roman"/>
              <a:ea typeface="Times New Roman"/>
              <a:cs typeface="Times New Roman"/>
              <a:sym typeface="Times New Roman"/>
            </a:endParaRPr>
          </a:p>
          <a:p>
            <a:pPr indent="-323850" lvl="0" marL="457200" rtl="0" algn="l">
              <a:spcBef>
                <a:spcPts val="0"/>
              </a:spcBef>
              <a:spcAft>
                <a:spcPts val="0"/>
              </a:spcAft>
              <a:buClr>
                <a:schemeClr val="lt1"/>
              </a:buClr>
              <a:buSzPts val="1500"/>
              <a:buFont typeface="Times New Roman"/>
              <a:buAutoNum type="arabicPeriod"/>
            </a:pPr>
            <a:r>
              <a:rPr lang="en" sz="1500">
                <a:solidFill>
                  <a:schemeClr val="lt1"/>
                </a:solidFill>
                <a:latin typeface="Times New Roman"/>
                <a:ea typeface="Times New Roman"/>
                <a:cs typeface="Times New Roman"/>
                <a:sym typeface="Times New Roman"/>
              </a:rPr>
              <a:t>(different no-mindful-effect training for control group)</a:t>
            </a:r>
            <a:endParaRPr sz="15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chemeClr val="lt1"/>
              </a:solidFill>
              <a:latin typeface="Times New Roman"/>
              <a:ea typeface="Times New Roman"/>
              <a:cs typeface="Times New Roman"/>
              <a:sym typeface="Times New Roman"/>
            </a:endParaRPr>
          </a:p>
          <a:p>
            <a:pPr indent="-323850" lvl="0" marL="457200" rtl="0" algn="l">
              <a:spcBef>
                <a:spcPts val="0"/>
              </a:spcBef>
              <a:spcAft>
                <a:spcPts val="0"/>
              </a:spcAft>
              <a:buClr>
                <a:schemeClr val="lt1"/>
              </a:buClr>
              <a:buSzPts val="1500"/>
              <a:buFont typeface="Times New Roman"/>
              <a:buAutoNum type="arabicPeriod"/>
            </a:pPr>
            <a:r>
              <a:rPr lang="en" sz="1500">
                <a:solidFill>
                  <a:schemeClr val="lt1"/>
                </a:solidFill>
                <a:latin typeface="Times New Roman"/>
                <a:ea typeface="Times New Roman"/>
                <a:cs typeface="Times New Roman"/>
                <a:sym typeface="Times New Roman"/>
              </a:rPr>
              <a:t>Conduct live fire training drills, both treatment and control groups will participate and enter burning structure carrying fire hose.</a:t>
            </a:r>
            <a:endParaRPr sz="15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chemeClr val="lt1"/>
              </a:solidFill>
              <a:latin typeface="Times New Roman"/>
              <a:ea typeface="Times New Roman"/>
              <a:cs typeface="Times New Roman"/>
              <a:sym typeface="Times New Roman"/>
            </a:endParaRPr>
          </a:p>
          <a:p>
            <a:pPr indent="-323850" lvl="0" marL="457200" rtl="0" algn="l">
              <a:spcBef>
                <a:spcPts val="0"/>
              </a:spcBef>
              <a:spcAft>
                <a:spcPts val="0"/>
              </a:spcAft>
              <a:buClr>
                <a:schemeClr val="lt1"/>
              </a:buClr>
              <a:buSzPts val="1500"/>
              <a:buFont typeface="Times New Roman"/>
              <a:buAutoNum type="arabicPeriod"/>
            </a:pPr>
            <a:r>
              <a:rPr lang="en" sz="1500">
                <a:solidFill>
                  <a:schemeClr val="lt1"/>
                </a:solidFill>
                <a:latin typeface="Times New Roman"/>
                <a:ea typeface="Times New Roman"/>
                <a:cs typeface="Times New Roman"/>
                <a:sym typeface="Times New Roman"/>
              </a:rPr>
              <a:t>Collect data on decision-making accuracy, reaction time, sleep quality, and stress levels.</a:t>
            </a:r>
            <a:endParaRPr sz="15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chemeClr val="lt1"/>
              </a:solidFill>
              <a:latin typeface="Times New Roman"/>
              <a:ea typeface="Times New Roman"/>
              <a:cs typeface="Times New Roman"/>
              <a:sym typeface="Times New Roman"/>
            </a:endParaRPr>
          </a:p>
          <a:p>
            <a:pPr indent="-323850" lvl="0" marL="457200" rtl="0" algn="l">
              <a:spcBef>
                <a:spcPts val="0"/>
              </a:spcBef>
              <a:spcAft>
                <a:spcPts val="0"/>
              </a:spcAft>
              <a:buClr>
                <a:schemeClr val="lt1"/>
              </a:buClr>
              <a:buSzPts val="1500"/>
              <a:buFont typeface="Times New Roman"/>
              <a:buAutoNum type="arabicPeriod"/>
            </a:pPr>
            <a:r>
              <a:rPr lang="en" sz="1500">
                <a:solidFill>
                  <a:schemeClr val="lt1"/>
                </a:solidFill>
                <a:latin typeface="Times New Roman"/>
                <a:ea typeface="Times New Roman"/>
                <a:cs typeface="Times New Roman"/>
                <a:sym typeface="Times New Roman"/>
              </a:rPr>
              <a:t>Analyze data using statistical methods. Prepare and submit reports to stakeholders.</a:t>
            </a:r>
            <a:endParaRPr sz="1500">
              <a:solidFill>
                <a:schemeClr val="lt1"/>
              </a:solidFill>
              <a:latin typeface="Times New Roman"/>
              <a:ea typeface="Times New Roman"/>
              <a:cs typeface="Times New Roman"/>
              <a:sym typeface="Times New Roman"/>
            </a:endParaRPr>
          </a:p>
        </p:txBody>
      </p:sp>
      <p:pic>
        <p:nvPicPr>
          <p:cNvPr id="122" name="Google Shape;122;p20"/>
          <p:cNvPicPr preferRelativeResize="0"/>
          <p:nvPr/>
        </p:nvPicPr>
        <p:blipFill>
          <a:blip r:embed="rId3">
            <a:alphaModFix/>
          </a:blip>
          <a:stretch>
            <a:fillRect/>
          </a:stretch>
        </p:blipFill>
        <p:spPr>
          <a:xfrm>
            <a:off x="0" y="-2"/>
            <a:ext cx="9144002" cy="947854"/>
          </a:xfrm>
          <a:prstGeom prst="rect">
            <a:avLst/>
          </a:prstGeom>
          <a:noFill/>
          <a:ln>
            <a:noFill/>
          </a:ln>
        </p:spPr>
      </p:pic>
      <p:sp>
        <p:nvSpPr>
          <p:cNvPr id="123" name="Google Shape;123;p20"/>
          <p:cNvSpPr txBox="1"/>
          <p:nvPr/>
        </p:nvSpPr>
        <p:spPr>
          <a:xfrm>
            <a:off x="224375" y="63550"/>
            <a:ext cx="7070700" cy="738900"/>
          </a:xfrm>
          <a:prstGeom prst="rect">
            <a:avLst/>
          </a:prstGeom>
          <a:noFill/>
          <a:ln>
            <a:noFill/>
          </a:ln>
          <a:effectLst>
            <a:outerShdw blurRad="57150" rotWithShape="0" algn="bl" dir="16140000" dist="1333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600">
                <a:solidFill>
                  <a:schemeClr val="dk1"/>
                </a:solidFill>
              </a:rPr>
              <a:t>Research Plan </a:t>
            </a:r>
            <a:endParaRPr sz="3600">
              <a:solidFill>
                <a:schemeClr val="dk1"/>
              </a:solidFill>
            </a:endParaRPr>
          </a:p>
        </p:txBody>
      </p:sp>
      <p:sp>
        <p:nvSpPr>
          <p:cNvPr id="124" name="Google Shape;124;p20"/>
          <p:cNvSpPr txBox="1"/>
          <p:nvPr/>
        </p:nvSpPr>
        <p:spPr>
          <a:xfrm>
            <a:off x="322075" y="1270000"/>
            <a:ext cx="7977300" cy="342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Times New Roman"/>
                <a:ea typeface="Times New Roman"/>
                <a:cs typeface="Times New Roman"/>
                <a:sym typeface="Times New Roman"/>
              </a:rPr>
              <a:t>Operational Procedure</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b="1" lang="en" sz="1500">
                <a:solidFill>
                  <a:schemeClr val="lt1"/>
                </a:solidFill>
                <a:latin typeface="Times New Roman"/>
                <a:ea typeface="Times New Roman"/>
                <a:cs typeface="Times New Roman"/>
                <a:sym typeface="Times New Roman"/>
              </a:rPr>
              <a:t>Main Reason:</a:t>
            </a:r>
            <a:r>
              <a:rPr lang="en" sz="1500">
                <a:solidFill>
                  <a:schemeClr val="lt1"/>
                </a:solidFill>
                <a:latin typeface="Times New Roman"/>
                <a:ea typeface="Times New Roman"/>
                <a:cs typeface="Times New Roman"/>
                <a:sym typeface="Times New Roman"/>
              </a:rPr>
              <a:t> </a:t>
            </a:r>
            <a:r>
              <a:rPr lang="en">
                <a:latin typeface="Times New Roman"/>
                <a:ea typeface="Times New Roman"/>
                <a:cs typeface="Times New Roman"/>
                <a:sym typeface="Times New Roman"/>
              </a:rPr>
              <a:t>According to USFA, the seasonal nature of fire is a crucial factor, and the highest incidents occur from late winter till summer for outside, vehicle and structure fire. </a:t>
            </a:r>
            <a:endParaRPr>
              <a:highlight>
                <a:srgbClr val="CFE2F3"/>
              </a:highlight>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b="1" lang="en">
                <a:solidFill>
                  <a:schemeClr val="lt1"/>
                </a:solidFill>
                <a:latin typeface="Times New Roman"/>
                <a:ea typeface="Times New Roman"/>
                <a:cs typeface="Times New Roman"/>
                <a:sym typeface="Times New Roman"/>
              </a:rPr>
              <a:t>Step1</a:t>
            </a:r>
            <a:r>
              <a:rPr lang="en">
                <a:solidFill>
                  <a:schemeClr val="lt1"/>
                </a:solidFill>
                <a:latin typeface="Times New Roman"/>
                <a:ea typeface="Times New Roman"/>
                <a:cs typeface="Times New Roman"/>
                <a:sym typeface="Times New Roman"/>
              </a:rPr>
              <a:t>: Contact </a:t>
            </a:r>
            <a:r>
              <a:rPr lang="en">
                <a:latin typeface="Times New Roman"/>
                <a:ea typeface="Times New Roman"/>
                <a:cs typeface="Times New Roman"/>
                <a:sym typeface="Times New Roman"/>
              </a:rPr>
              <a:t>emergency management and Human Resources department for cooperation.</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b="1" lang="en">
                <a:latin typeface="Times New Roman"/>
                <a:ea typeface="Times New Roman"/>
                <a:cs typeface="Times New Roman"/>
                <a:sym typeface="Times New Roman"/>
              </a:rPr>
              <a:t>Step2: </a:t>
            </a:r>
            <a:r>
              <a:rPr lang="en">
                <a:highlight>
                  <a:srgbClr val="FFFFFF"/>
                </a:highlight>
                <a:latin typeface="Times New Roman"/>
                <a:ea typeface="Times New Roman"/>
                <a:cs typeface="Times New Roman"/>
                <a:sym typeface="Times New Roman"/>
              </a:rPr>
              <a:t> train our participants. 40-45 minutes (Mindful Leader, n.d.)  mindfulness meditation to the treatment cohort. </a:t>
            </a:r>
            <a:endParaRPr>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b="1" lang="en">
                <a:latin typeface="Times New Roman"/>
                <a:ea typeface="Times New Roman"/>
                <a:cs typeface="Times New Roman"/>
                <a:sym typeface="Times New Roman"/>
              </a:rPr>
              <a:t>Step 3:</a:t>
            </a:r>
            <a:r>
              <a:rPr lang="en">
                <a:highlight>
                  <a:srgbClr val="FFFFFF"/>
                </a:highlight>
                <a:latin typeface="Times New Roman"/>
                <a:ea typeface="Times New Roman"/>
                <a:cs typeface="Times New Roman"/>
                <a:sym typeface="Times New Roman"/>
              </a:rPr>
              <a:t>After 2 months training, conduct on-site exercise to test our research questions.</a:t>
            </a:r>
            <a:endParaRPr>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b="1" lang="en">
                <a:highlight>
                  <a:srgbClr val="FFFFFF"/>
                </a:highlight>
                <a:latin typeface="Times New Roman"/>
                <a:ea typeface="Times New Roman"/>
                <a:cs typeface="Times New Roman"/>
                <a:sym typeface="Times New Roman"/>
              </a:rPr>
              <a:t>Step4: </a:t>
            </a:r>
            <a:r>
              <a:rPr lang="en" sz="1300">
                <a:highlight>
                  <a:srgbClr val="FFFFFF"/>
                </a:highlight>
                <a:latin typeface="Times New Roman"/>
                <a:ea typeface="Times New Roman"/>
                <a:cs typeface="Times New Roman"/>
                <a:sym typeface="Times New Roman"/>
              </a:rPr>
              <a:t>Place the experimental operation in winter. </a:t>
            </a:r>
            <a:r>
              <a:rPr lang="en" sz="1000">
                <a:highlight>
                  <a:srgbClr val="FFFFFF"/>
                </a:highlight>
                <a:latin typeface="Times New Roman"/>
                <a:ea typeface="Times New Roman"/>
                <a:cs typeface="Times New Roman"/>
                <a:sym typeface="Times New Roman"/>
              </a:rPr>
              <a:t>( According "The Seasonal Nature of Fires", winter and festivals are fire-prone periods. )</a:t>
            </a:r>
            <a:endParaRPr sz="1300">
              <a:highlight>
                <a:srgbClr val="FFFFFF"/>
              </a:highlight>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8" name="Shape 128"/>
        <p:cNvGrpSpPr/>
        <p:nvPr/>
      </p:nvGrpSpPr>
      <p:grpSpPr>
        <a:xfrm>
          <a:off x="0" y="0"/>
          <a:ext cx="0" cy="0"/>
          <a:chOff x="0" y="0"/>
          <a:chExt cx="0" cy="0"/>
        </a:xfrm>
      </p:grpSpPr>
      <p:sp>
        <p:nvSpPr>
          <p:cNvPr id="129" name="Google Shape;129;p21"/>
          <p:cNvSpPr txBox="1"/>
          <p:nvPr/>
        </p:nvSpPr>
        <p:spPr>
          <a:xfrm>
            <a:off x="602925" y="994575"/>
            <a:ext cx="5867700" cy="2382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1900">
                <a:solidFill>
                  <a:schemeClr val="lt1"/>
                </a:solidFill>
                <a:latin typeface="Times New Roman"/>
                <a:ea typeface="Times New Roman"/>
                <a:cs typeface="Times New Roman"/>
                <a:sym typeface="Times New Roman"/>
              </a:rPr>
              <a:t>Data Collection</a:t>
            </a:r>
            <a:endParaRPr b="1" sz="1900">
              <a:solidFill>
                <a:schemeClr val="lt1"/>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lt1"/>
              </a:buClr>
              <a:buSzPts val="1800"/>
              <a:buFont typeface="Times New Roman"/>
              <a:buChar char="❏"/>
            </a:pPr>
            <a:r>
              <a:rPr lang="en" sz="1800">
                <a:solidFill>
                  <a:schemeClr val="lt1"/>
                </a:solidFill>
                <a:latin typeface="Times New Roman"/>
                <a:ea typeface="Times New Roman"/>
                <a:cs typeface="Times New Roman"/>
                <a:sym typeface="Times New Roman"/>
              </a:rPr>
              <a:t>Decision-making accuracy </a:t>
            </a:r>
            <a:endParaRPr sz="1800">
              <a:solidFill>
                <a:schemeClr val="lt1"/>
              </a:solidFill>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rPr i="1" lang="en" sz="1800">
                <a:solidFill>
                  <a:schemeClr val="lt1"/>
                </a:solidFill>
                <a:latin typeface="Times New Roman"/>
                <a:ea typeface="Times New Roman"/>
                <a:cs typeface="Times New Roman"/>
                <a:sym typeface="Times New Roman"/>
              </a:rPr>
              <a:t>(measured by real estimate tests, score range 0-10)</a:t>
            </a:r>
            <a:endParaRPr i="1" sz="1800">
              <a:solidFill>
                <a:schemeClr val="lt1"/>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lt1"/>
              </a:buClr>
              <a:buSzPts val="1800"/>
              <a:buFont typeface="Times New Roman"/>
              <a:buChar char="❏"/>
            </a:pPr>
            <a:r>
              <a:rPr lang="en" sz="1800">
                <a:solidFill>
                  <a:schemeClr val="lt1"/>
                </a:solidFill>
                <a:latin typeface="Times New Roman"/>
                <a:ea typeface="Times New Roman"/>
                <a:cs typeface="Times New Roman"/>
                <a:sym typeface="Times New Roman"/>
              </a:rPr>
              <a:t>Decision-making time </a:t>
            </a:r>
            <a:endParaRPr sz="1800">
              <a:solidFill>
                <a:schemeClr val="lt1"/>
              </a:solidFill>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rPr i="1" lang="en" sz="1800">
                <a:solidFill>
                  <a:schemeClr val="lt1"/>
                </a:solidFill>
                <a:latin typeface="Times New Roman"/>
                <a:ea typeface="Times New Roman"/>
                <a:cs typeface="Times New Roman"/>
                <a:sym typeface="Times New Roman"/>
              </a:rPr>
              <a:t>(measured by stopwatch in seconds)</a:t>
            </a:r>
            <a:endParaRPr i="1" sz="1800">
              <a:solidFill>
                <a:schemeClr val="lt1"/>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lt1"/>
              </a:buClr>
              <a:buSzPts val="1800"/>
              <a:buFont typeface="Times New Roman"/>
              <a:buChar char="❏"/>
            </a:pPr>
            <a:r>
              <a:rPr lang="en" sz="1800">
                <a:solidFill>
                  <a:schemeClr val="lt1"/>
                </a:solidFill>
                <a:latin typeface="Times New Roman"/>
                <a:ea typeface="Times New Roman"/>
                <a:cs typeface="Times New Roman"/>
                <a:sym typeface="Times New Roman"/>
              </a:rPr>
              <a:t>S</a:t>
            </a:r>
            <a:r>
              <a:rPr lang="en" sz="1800">
                <a:solidFill>
                  <a:schemeClr val="lt1"/>
                </a:solidFill>
                <a:latin typeface="Times New Roman"/>
                <a:ea typeface="Times New Roman"/>
                <a:cs typeface="Times New Roman"/>
                <a:sym typeface="Times New Roman"/>
              </a:rPr>
              <a:t>leep quality  </a:t>
            </a:r>
            <a:endParaRPr sz="1800">
              <a:solidFill>
                <a:schemeClr val="lt1"/>
              </a:solidFill>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rPr i="1" lang="en" sz="1800">
                <a:solidFill>
                  <a:schemeClr val="lt1"/>
                </a:solidFill>
                <a:latin typeface="Times New Roman"/>
                <a:ea typeface="Times New Roman"/>
                <a:cs typeface="Times New Roman"/>
                <a:sym typeface="Times New Roman"/>
              </a:rPr>
              <a:t>(measured by smart wearable)</a:t>
            </a:r>
            <a:endParaRPr i="1" sz="1800">
              <a:solidFill>
                <a:schemeClr val="lt1"/>
              </a:solidFill>
              <a:latin typeface="Times New Roman"/>
              <a:ea typeface="Times New Roman"/>
              <a:cs typeface="Times New Roman"/>
              <a:sym typeface="Times New Roman"/>
            </a:endParaRPr>
          </a:p>
          <a:p>
            <a:pPr indent="0" lvl="0" marL="0" rtl="0" algn="l">
              <a:lnSpc>
                <a:spcPct val="115000"/>
              </a:lnSpc>
              <a:spcBef>
                <a:spcPts val="1600"/>
              </a:spcBef>
              <a:spcAft>
                <a:spcPts val="400"/>
              </a:spcAft>
              <a:buNone/>
            </a:pPr>
            <a:r>
              <a:t/>
            </a:r>
            <a:endParaRPr sz="1800">
              <a:solidFill>
                <a:schemeClr val="lt1"/>
              </a:solidFill>
              <a:latin typeface="Times New Roman"/>
              <a:ea typeface="Times New Roman"/>
              <a:cs typeface="Times New Roman"/>
              <a:sym typeface="Times New Roman"/>
            </a:endParaRPr>
          </a:p>
        </p:txBody>
      </p:sp>
      <p:pic>
        <p:nvPicPr>
          <p:cNvPr id="130" name="Google Shape;130;p21"/>
          <p:cNvPicPr preferRelativeResize="0"/>
          <p:nvPr/>
        </p:nvPicPr>
        <p:blipFill>
          <a:blip r:embed="rId3">
            <a:alphaModFix/>
          </a:blip>
          <a:stretch>
            <a:fillRect/>
          </a:stretch>
        </p:blipFill>
        <p:spPr>
          <a:xfrm>
            <a:off x="0" y="-2"/>
            <a:ext cx="9144002" cy="947854"/>
          </a:xfrm>
          <a:prstGeom prst="rect">
            <a:avLst/>
          </a:prstGeom>
          <a:noFill/>
          <a:ln>
            <a:noFill/>
          </a:ln>
        </p:spPr>
      </p:pic>
      <p:sp>
        <p:nvSpPr>
          <p:cNvPr id="131" name="Google Shape;131;p21"/>
          <p:cNvSpPr txBox="1"/>
          <p:nvPr/>
        </p:nvSpPr>
        <p:spPr>
          <a:xfrm>
            <a:off x="224375" y="63550"/>
            <a:ext cx="7070700" cy="738900"/>
          </a:xfrm>
          <a:prstGeom prst="rect">
            <a:avLst/>
          </a:prstGeom>
          <a:noFill/>
          <a:ln>
            <a:noFill/>
          </a:ln>
          <a:effectLst>
            <a:outerShdw blurRad="57150" rotWithShape="0" algn="bl" dir="16140000" dist="1333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600">
                <a:solidFill>
                  <a:schemeClr val="dk1"/>
                </a:solidFill>
              </a:rPr>
              <a:t>Research Plan </a:t>
            </a:r>
            <a:endParaRPr sz="3600">
              <a:solidFill>
                <a:schemeClr val="dk1"/>
              </a:solidFill>
            </a:endParaRPr>
          </a:p>
        </p:txBody>
      </p:sp>
      <p:pic>
        <p:nvPicPr>
          <p:cNvPr id="132" name="Google Shape;132;p21"/>
          <p:cNvPicPr preferRelativeResize="0"/>
          <p:nvPr/>
        </p:nvPicPr>
        <p:blipFill>
          <a:blip r:embed="rId4">
            <a:alphaModFix/>
          </a:blip>
          <a:stretch>
            <a:fillRect/>
          </a:stretch>
        </p:blipFill>
        <p:spPr>
          <a:xfrm>
            <a:off x="6470575" y="1100250"/>
            <a:ext cx="3925350" cy="3925350"/>
          </a:xfrm>
          <a:prstGeom prst="rect">
            <a:avLst/>
          </a:prstGeom>
          <a:noFill/>
          <a:ln>
            <a:noFill/>
          </a:ln>
        </p:spPr>
      </p:pic>
      <p:sp>
        <p:nvSpPr>
          <p:cNvPr id="133" name="Google Shape;133;p21"/>
          <p:cNvSpPr txBox="1"/>
          <p:nvPr/>
        </p:nvSpPr>
        <p:spPr>
          <a:xfrm>
            <a:off x="602925" y="3377475"/>
            <a:ext cx="5867700" cy="1753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900">
                <a:solidFill>
                  <a:schemeClr val="lt1"/>
                </a:solidFill>
                <a:latin typeface="Times New Roman"/>
                <a:ea typeface="Times New Roman"/>
                <a:cs typeface="Times New Roman"/>
                <a:sym typeface="Times New Roman"/>
              </a:rPr>
              <a:t>Variables</a:t>
            </a:r>
            <a:endParaRPr b="1" sz="1900">
              <a:solidFill>
                <a:schemeClr val="lt1"/>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lt1"/>
              </a:buClr>
              <a:buSzPts val="1800"/>
              <a:buFont typeface="Times New Roman"/>
              <a:buChar char="❏"/>
            </a:pPr>
            <a:r>
              <a:rPr lang="en" sz="1800">
                <a:solidFill>
                  <a:schemeClr val="lt1"/>
                </a:solidFill>
                <a:latin typeface="Times New Roman"/>
                <a:ea typeface="Times New Roman"/>
                <a:cs typeface="Times New Roman"/>
                <a:sym typeface="Times New Roman"/>
              </a:rPr>
              <a:t>Outcome </a:t>
            </a:r>
            <a:endParaRPr sz="1800">
              <a:solidFill>
                <a:schemeClr val="lt1"/>
              </a:solidFill>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rPr lang="en" sz="1800">
                <a:solidFill>
                  <a:schemeClr val="lt1"/>
                </a:solidFill>
                <a:latin typeface="Times New Roman"/>
                <a:ea typeface="Times New Roman"/>
                <a:cs typeface="Times New Roman"/>
                <a:sym typeface="Times New Roman"/>
              </a:rPr>
              <a:t>(Two months of mindfulness meditation training)</a:t>
            </a:r>
            <a:endParaRPr sz="1800">
              <a:solidFill>
                <a:schemeClr val="lt1"/>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lt1"/>
              </a:buClr>
              <a:buSzPts val="1800"/>
              <a:buFont typeface="Times New Roman"/>
              <a:buChar char="❏"/>
            </a:pPr>
            <a:r>
              <a:rPr lang="en" sz="1800">
                <a:solidFill>
                  <a:schemeClr val="lt1"/>
                </a:solidFill>
                <a:latin typeface="Times New Roman"/>
                <a:ea typeface="Times New Roman"/>
                <a:cs typeface="Times New Roman"/>
                <a:sym typeface="Times New Roman"/>
              </a:rPr>
              <a:t>Treatment</a:t>
            </a:r>
            <a:endParaRPr sz="1800">
              <a:solidFill>
                <a:schemeClr val="lt1"/>
              </a:solidFill>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rPr lang="en" sz="1800">
                <a:solidFill>
                  <a:schemeClr val="lt1"/>
                </a:solidFill>
                <a:latin typeface="Times New Roman"/>
                <a:ea typeface="Times New Roman"/>
                <a:cs typeface="Times New Roman"/>
                <a:sym typeface="Times New Roman"/>
              </a:rPr>
              <a:t>(Data collected listed above)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